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9"/>
  </p:notesMasterIdLst>
  <p:sldIdLst>
    <p:sldId id="263" r:id="rId5"/>
    <p:sldId id="264" r:id="rId6"/>
    <p:sldId id="315" r:id="rId7"/>
    <p:sldId id="307" r:id="rId8"/>
    <p:sldId id="308" r:id="rId9"/>
    <p:sldId id="309" r:id="rId10"/>
    <p:sldId id="310" r:id="rId11"/>
    <p:sldId id="311" r:id="rId12"/>
    <p:sldId id="314" r:id="rId13"/>
    <p:sldId id="316" r:id="rId14"/>
    <p:sldId id="317" r:id="rId15"/>
    <p:sldId id="318" r:id="rId16"/>
    <p:sldId id="319" r:id="rId17"/>
    <p:sldId id="320" r:id="rId18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  <p15:guide id="3" pos="4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7978"/>
    <a:srgbClr val="F4F2ED"/>
    <a:srgbClr val="777A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00183-9D30-431B-9E23-DA1DA0926EC7}" v="4" dt="2020-05-28T22:27:39.96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Stijl, gemiddeld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/>
    <p:restoredTop sz="93164"/>
  </p:normalViewPr>
  <p:slideViewPr>
    <p:cSldViewPr snapToGrid="0" showGuides="1">
      <p:cViewPr varScale="1">
        <p:scale>
          <a:sx n="50" d="100"/>
          <a:sy n="50" d="100"/>
        </p:scale>
        <p:origin x="1746" y="48"/>
      </p:cViewPr>
      <p:guideLst>
        <p:guide orient="horz" pos="3024"/>
        <p:guide pos="4032"/>
        <p:guide pos="4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ale, Shelagh" userId="9502f8e3-07a6-4084-88de-9648873dde08" providerId="ADAL" clId="{12600183-9D30-431B-9E23-DA1DA0926EC7}"/>
    <pc:docChg chg="modSld">
      <pc:chgData name="Smale, Shelagh" userId="9502f8e3-07a6-4084-88de-9648873dde08" providerId="ADAL" clId="{12600183-9D30-431B-9E23-DA1DA0926EC7}" dt="2020-05-28T22:27:54.692" v="3" actId="20577"/>
      <pc:docMkLst>
        <pc:docMk/>
      </pc:docMkLst>
      <pc:sldChg chg="modSp">
        <pc:chgData name="Smale, Shelagh" userId="9502f8e3-07a6-4084-88de-9648873dde08" providerId="ADAL" clId="{12600183-9D30-431B-9E23-DA1DA0926EC7}" dt="2020-05-28T22:27:39.965" v="2" actId="20577"/>
        <pc:sldMkLst>
          <pc:docMk/>
          <pc:sldMk cId="574886177" sldId="263"/>
        </pc:sldMkLst>
        <pc:graphicFrameChg chg="mod">
          <ac:chgData name="Smale, Shelagh" userId="9502f8e3-07a6-4084-88de-9648873dde08" providerId="ADAL" clId="{12600183-9D30-431B-9E23-DA1DA0926EC7}" dt="2020-05-28T22:27:39.965" v="2" actId="20577"/>
          <ac:graphicFrameMkLst>
            <pc:docMk/>
            <pc:sldMk cId="574886177" sldId="263"/>
            <ac:graphicFrameMk id="8" creationId="{F166FAFB-6FE9-4814-9AD0-D7B0C3856480}"/>
          </ac:graphicFrameMkLst>
        </pc:graphicFrameChg>
      </pc:sldChg>
      <pc:sldChg chg="modSp">
        <pc:chgData name="Smale, Shelagh" userId="9502f8e3-07a6-4084-88de-9648873dde08" providerId="ADAL" clId="{12600183-9D30-431B-9E23-DA1DA0926EC7}" dt="2020-05-28T22:27:54.692" v="3" actId="20577"/>
        <pc:sldMkLst>
          <pc:docMk/>
          <pc:sldMk cId="1763350784" sldId="320"/>
        </pc:sldMkLst>
        <pc:spChg chg="mod">
          <ac:chgData name="Smale, Shelagh" userId="9502f8e3-07a6-4084-88de-9648873dde08" providerId="ADAL" clId="{12600183-9D30-431B-9E23-DA1DA0926EC7}" dt="2020-05-28T22:27:54.692" v="3" actId="20577"/>
          <ac:spMkLst>
            <pc:docMk/>
            <pc:sldMk cId="1763350784" sldId="320"/>
            <ac:spMk id="63" creationId="{3016082E-DFF1-4B96-A3D0-6D6AC7CCED8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6D4C7B-76CD-4979-A805-D70C2D257332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7F3A1B83-BFA4-4639-A964-6ADDD6ED4FD6}">
      <dgm:prSet phldrT="[Text]" custT="1"/>
      <dgm:spPr>
        <a:noFill/>
        <a:ln w="28575">
          <a:solidFill>
            <a:srgbClr val="767978"/>
          </a:solidFill>
        </a:ln>
      </dgm:spPr>
      <dgm:t>
        <a:bodyPr/>
        <a:lstStyle/>
        <a:p>
          <a:r>
            <a:rPr lang="en-US" sz="1400" dirty="0">
              <a:solidFill>
                <a:srgbClr val="767978"/>
              </a:solidFill>
              <a:latin typeface="Graphik Regular" panose="020B0503030202060203" pitchFamily="34" charset="0"/>
            </a:rPr>
            <a:t>Hard floors disinfection</a:t>
          </a:r>
          <a:endParaRPr lang="en-GB" sz="1400" dirty="0">
            <a:solidFill>
              <a:srgbClr val="767978"/>
            </a:solidFill>
            <a:latin typeface="Graphik Regular" panose="020B0503030202060203" pitchFamily="34" charset="0"/>
          </a:endParaRPr>
        </a:p>
      </dgm:t>
    </dgm:pt>
    <dgm:pt modelId="{18D732AF-D74D-412A-9886-F594DFE4E8E9}" type="parTrans" cxnId="{3CD3FB15-A6D9-4093-9EFB-4F638E3FD512}">
      <dgm:prSet/>
      <dgm:spPr/>
      <dgm:t>
        <a:bodyPr/>
        <a:lstStyle/>
        <a:p>
          <a:endParaRPr lang="en-GB" sz="1400"/>
        </a:p>
      </dgm:t>
    </dgm:pt>
    <dgm:pt modelId="{22B80992-7B5B-4961-8089-9F530D871AB6}" type="sibTrans" cxnId="{3CD3FB15-A6D9-4093-9EFB-4F638E3FD512}">
      <dgm:prSet/>
      <dgm:spPr/>
      <dgm:t>
        <a:bodyPr/>
        <a:lstStyle/>
        <a:p>
          <a:endParaRPr lang="en-GB" sz="1400"/>
        </a:p>
      </dgm:t>
    </dgm:pt>
    <dgm:pt modelId="{58F0F78D-7438-4CCD-B3CB-A30E4F99537C}">
      <dgm:prSet phldrT="[Text]" custT="1"/>
      <dgm:spPr>
        <a:noFill/>
        <a:ln w="28575">
          <a:solidFill>
            <a:srgbClr val="767978"/>
          </a:solidFill>
        </a:ln>
      </dgm:spPr>
      <dgm:t>
        <a:bodyPr/>
        <a:lstStyle/>
        <a:p>
          <a:pPr>
            <a:buFontTx/>
            <a:buChar char="-"/>
          </a:pPr>
          <a:r>
            <a:rPr lang="en-US" sz="1400" dirty="0">
              <a:solidFill>
                <a:srgbClr val="767978"/>
              </a:solidFill>
              <a:latin typeface="Graphik Regular" panose="020B0503030202060203" pitchFamily="34" charset="0"/>
            </a:rPr>
            <a:t>Mattress sanitization</a:t>
          </a:r>
          <a:endParaRPr lang="en-GB" sz="1400" dirty="0">
            <a:solidFill>
              <a:srgbClr val="767978"/>
            </a:solidFill>
            <a:latin typeface="Graphik Regular" panose="020B0503030202060203" pitchFamily="34" charset="0"/>
          </a:endParaRPr>
        </a:p>
      </dgm:t>
    </dgm:pt>
    <dgm:pt modelId="{1231956B-2DD2-4B24-8C5D-21A99ECCBE2D}" type="parTrans" cxnId="{199D3757-1A6A-4D02-9B9A-440C974810F5}">
      <dgm:prSet/>
      <dgm:spPr/>
      <dgm:t>
        <a:bodyPr/>
        <a:lstStyle/>
        <a:p>
          <a:endParaRPr lang="en-GB" sz="1400"/>
        </a:p>
      </dgm:t>
    </dgm:pt>
    <dgm:pt modelId="{95D621BB-6EBA-4EF3-8844-78402791DFF4}" type="sibTrans" cxnId="{199D3757-1A6A-4D02-9B9A-440C974810F5}">
      <dgm:prSet/>
      <dgm:spPr/>
      <dgm:t>
        <a:bodyPr/>
        <a:lstStyle/>
        <a:p>
          <a:endParaRPr lang="en-GB" sz="1400"/>
        </a:p>
      </dgm:t>
    </dgm:pt>
    <dgm:pt modelId="{F81ECA89-D488-459C-A166-2CCD7506D9A5}">
      <dgm:prSet custT="1"/>
      <dgm:spPr>
        <a:noFill/>
        <a:ln w="28575">
          <a:solidFill>
            <a:srgbClr val="767978"/>
          </a:solidFill>
        </a:ln>
      </dgm:spPr>
      <dgm:t>
        <a:bodyPr/>
        <a:lstStyle/>
        <a:p>
          <a:r>
            <a:rPr lang="en-US" sz="1400" dirty="0">
              <a:solidFill>
                <a:srgbClr val="767978"/>
              </a:solidFill>
              <a:latin typeface="Graphik Regular" panose="020B0503030202060203" pitchFamily="34" charset="0"/>
            </a:rPr>
            <a:t>Kitchen deep cleaning procedure tips</a:t>
          </a:r>
        </a:p>
      </dgm:t>
    </dgm:pt>
    <dgm:pt modelId="{968F349C-A1E3-4C71-BE5C-369D8975B8CB}" type="parTrans" cxnId="{B109C7BD-4866-4DBD-823B-A9A6A6F450F9}">
      <dgm:prSet/>
      <dgm:spPr/>
      <dgm:t>
        <a:bodyPr/>
        <a:lstStyle/>
        <a:p>
          <a:endParaRPr lang="en-GB" sz="1400"/>
        </a:p>
      </dgm:t>
    </dgm:pt>
    <dgm:pt modelId="{E441C269-167A-43AE-9848-941915222627}" type="sibTrans" cxnId="{B109C7BD-4866-4DBD-823B-A9A6A6F450F9}">
      <dgm:prSet/>
      <dgm:spPr/>
      <dgm:t>
        <a:bodyPr/>
        <a:lstStyle/>
        <a:p>
          <a:endParaRPr lang="en-GB" sz="1400"/>
        </a:p>
      </dgm:t>
    </dgm:pt>
    <dgm:pt modelId="{13206CA0-0903-4741-8C48-806F39E39873}">
      <dgm:prSet custT="1"/>
      <dgm:spPr>
        <a:noFill/>
        <a:ln w="28575">
          <a:solidFill>
            <a:srgbClr val="767978"/>
          </a:solidFill>
        </a:ln>
      </dgm:spPr>
      <dgm:t>
        <a:bodyPr/>
        <a:lstStyle/>
        <a:p>
          <a:r>
            <a:rPr lang="en-US" sz="1400" dirty="0">
              <a:solidFill>
                <a:srgbClr val="767978"/>
              </a:solidFill>
              <a:latin typeface="Graphik Regular" panose="020B0503030202060203" pitchFamily="34" charset="0"/>
            </a:rPr>
            <a:t>Automatic dishwashing procedure tips</a:t>
          </a:r>
        </a:p>
      </dgm:t>
    </dgm:pt>
    <dgm:pt modelId="{74695F48-1EFD-42F4-9A81-7809429B1198}" type="parTrans" cxnId="{D5DB0C9B-B00D-4E8B-BACB-5C4D5E901554}">
      <dgm:prSet/>
      <dgm:spPr/>
      <dgm:t>
        <a:bodyPr/>
        <a:lstStyle/>
        <a:p>
          <a:endParaRPr lang="en-GB" sz="1400"/>
        </a:p>
      </dgm:t>
    </dgm:pt>
    <dgm:pt modelId="{A883FEFF-8237-4E7A-B9FF-15FF2D1EEC03}" type="sibTrans" cxnId="{D5DB0C9B-B00D-4E8B-BACB-5C4D5E901554}">
      <dgm:prSet/>
      <dgm:spPr/>
      <dgm:t>
        <a:bodyPr/>
        <a:lstStyle/>
        <a:p>
          <a:endParaRPr lang="en-GB" sz="1400"/>
        </a:p>
      </dgm:t>
    </dgm:pt>
    <dgm:pt modelId="{F9FC0C83-9FB9-48A2-8A87-046F113FF741}">
      <dgm:prSet custT="1"/>
      <dgm:spPr>
        <a:noFill/>
        <a:ln w="28575">
          <a:solidFill>
            <a:srgbClr val="767978"/>
          </a:solidFill>
        </a:ln>
      </dgm:spPr>
      <dgm:t>
        <a:bodyPr/>
        <a:lstStyle/>
        <a:p>
          <a:r>
            <a:rPr lang="en-US" sz="1400" dirty="0">
              <a:solidFill>
                <a:srgbClr val="767978"/>
              </a:solidFill>
              <a:latin typeface="Graphik Regular" panose="020B0503030202060203" pitchFamily="34" charset="0"/>
            </a:rPr>
            <a:t>Reduce risk of legionella presence</a:t>
          </a:r>
        </a:p>
      </dgm:t>
    </dgm:pt>
    <dgm:pt modelId="{0793F389-50BC-4D29-B4F5-8A63401B923B}" type="sibTrans" cxnId="{8F90DF56-E5CD-4D54-A77B-59D2C1D238D3}">
      <dgm:prSet/>
      <dgm:spPr/>
      <dgm:t>
        <a:bodyPr/>
        <a:lstStyle/>
        <a:p>
          <a:endParaRPr lang="en-GB" sz="1400"/>
        </a:p>
      </dgm:t>
    </dgm:pt>
    <dgm:pt modelId="{DE52B801-B764-4EE3-BE75-A60E727859D2}" type="parTrans" cxnId="{8F90DF56-E5CD-4D54-A77B-59D2C1D238D3}">
      <dgm:prSet/>
      <dgm:spPr/>
      <dgm:t>
        <a:bodyPr/>
        <a:lstStyle/>
        <a:p>
          <a:endParaRPr lang="en-GB" sz="1400"/>
        </a:p>
      </dgm:t>
    </dgm:pt>
    <dgm:pt modelId="{81A8CCFA-14DC-4629-86E6-3941CE9AA42E}">
      <dgm:prSet custT="1"/>
      <dgm:spPr>
        <a:noFill/>
        <a:ln w="28575">
          <a:solidFill>
            <a:srgbClr val="767978"/>
          </a:solidFill>
        </a:ln>
      </dgm:spPr>
      <dgm:t>
        <a:bodyPr/>
        <a:lstStyle/>
        <a:p>
          <a:r>
            <a:rPr lang="en-US" sz="1400" dirty="0">
              <a:solidFill>
                <a:srgbClr val="767978"/>
              </a:solidFill>
              <a:latin typeface="Graphik Regular" panose="020B0503030202060203" pitchFamily="34" charset="0"/>
            </a:rPr>
            <a:t>Linen deep cleaning procedures</a:t>
          </a:r>
        </a:p>
      </dgm:t>
    </dgm:pt>
    <dgm:pt modelId="{BBF3CD4B-F4CB-468A-9FAC-3AB7B8304EA3}" type="sibTrans" cxnId="{620337D0-BAAA-4046-B7EA-21E9C930E066}">
      <dgm:prSet/>
      <dgm:spPr/>
      <dgm:t>
        <a:bodyPr/>
        <a:lstStyle/>
        <a:p>
          <a:endParaRPr lang="en-GB" sz="1400"/>
        </a:p>
      </dgm:t>
    </dgm:pt>
    <dgm:pt modelId="{76417A6F-8058-4247-8C57-ADD5C68E4A50}" type="parTrans" cxnId="{620337D0-BAAA-4046-B7EA-21E9C930E066}">
      <dgm:prSet/>
      <dgm:spPr/>
      <dgm:t>
        <a:bodyPr/>
        <a:lstStyle/>
        <a:p>
          <a:endParaRPr lang="en-GB" sz="1400"/>
        </a:p>
      </dgm:t>
    </dgm:pt>
    <dgm:pt modelId="{487C201E-52DE-014A-80DA-7C0D0C88342B}">
      <dgm:prSet custT="1"/>
      <dgm:spPr>
        <a:solidFill>
          <a:schemeClr val="bg1"/>
        </a:solidFill>
        <a:ln w="22225">
          <a:solidFill>
            <a:srgbClr val="767978"/>
          </a:solidFill>
        </a:ln>
      </dgm:spPr>
      <dgm:t>
        <a:bodyPr/>
        <a:lstStyle/>
        <a:p>
          <a:r>
            <a:rPr lang="en-GB" sz="1400" noProof="0" dirty="0">
              <a:solidFill>
                <a:srgbClr val="767978"/>
              </a:solidFill>
            </a:rPr>
            <a:t>Carpet deep cleaning</a:t>
          </a:r>
        </a:p>
      </dgm:t>
    </dgm:pt>
    <dgm:pt modelId="{3F824561-65FC-DA45-BD42-0A4047AADBF4}" type="parTrans" cxnId="{56467602-1F72-FB4E-B30B-67FD49EEB67D}">
      <dgm:prSet/>
      <dgm:spPr/>
      <dgm:t>
        <a:bodyPr/>
        <a:lstStyle/>
        <a:p>
          <a:endParaRPr lang="nl-NL"/>
        </a:p>
      </dgm:t>
    </dgm:pt>
    <dgm:pt modelId="{052DCF5C-10BF-D24E-840B-71863242C113}" type="sibTrans" cxnId="{56467602-1F72-FB4E-B30B-67FD49EEB67D}">
      <dgm:prSet/>
      <dgm:spPr/>
      <dgm:t>
        <a:bodyPr/>
        <a:lstStyle/>
        <a:p>
          <a:endParaRPr lang="nl-NL"/>
        </a:p>
      </dgm:t>
    </dgm:pt>
    <dgm:pt modelId="{36E6CE38-8B3C-6245-B9F8-41ADC4B9B4AF}">
      <dgm:prSet custT="1"/>
      <dgm:spPr>
        <a:solidFill>
          <a:schemeClr val="bg1"/>
        </a:solidFill>
        <a:ln w="22225">
          <a:solidFill>
            <a:srgbClr val="767978"/>
          </a:solidFill>
        </a:ln>
      </dgm:spPr>
      <dgm:t>
        <a:bodyPr/>
        <a:lstStyle/>
        <a:p>
          <a:r>
            <a:rPr lang="en-GB" sz="1400" noProof="0" dirty="0">
              <a:solidFill>
                <a:srgbClr val="767978"/>
              </a:solidFill>
            </a:rPr>
            <a:t>Shiny hard floors</a:t>
          </a:r>
        </a:p>
      </dgm:t>
    </dgm:pt>
    <dgm:pt modelId="{B424B476-ECD7-A842-A935-7CD663F797F3}" type="parTrans" cxnId="{D60AF937-D605-2547-8AE4-A12252AAFC1E}">
      <dgm:prSet/>
      <dgm:spPr/>
      <dgm:t>
        <a:bodyPr/>
        <a:lstStyle/>
        <a:p>
          <a:endParaRPr lang="nl-NL"/>
        </a:p>
      </dgm:t>
    </dgm:pt>
    <dgm:pt modelId="{A1D60127-613D-8543-A7E5-AC41739D3C17}" type="sibTrans" cxnId="{D60AF937-D605-2547-8AE4-A12252AAFC1E}">
      <dgm:prSet/>
      <dgm:spPr/>
      <dgm:t>
        <a:bodyPr/>
        <a:lstStyle/>
        <a:p>
          <a:endParaRPr lang="nl-NL"/>
        </a:p>
      </dgm:t>
    </dgm:pt>
    <dgm:pt modelId="{DB49765D-3BC9-E642-BABD-55E3A57763BD}">
      <dgm:prSet custT="1"/>
      <dgm:spPr>
        <a:solidFill>
          <a:schemeClr val="bg1"/>
        </a:solidFill>
        <a:ln w="22225">
          <a:solidFill>
            <a:srgbClr val="767978"/>
          </a:solidFill>
        </a:ln>
      </dgm:spPr>
      <dgm:t>
        <a:bodyPr/>
        <a:lstStyle/>
        <a:p>
          <a:r>
            <a:rPr lang="en-GB" sz="1400" noProof="0" dirty="0">
              <a:solidFill>
                <a:srgbClr val="767978"/>
              </a:solidFill>
            </a:rPr>
            <a:t>Mould and mildew removal</a:t>
          </a:r>
        </a:p>
      </dgm:t>
    </dgm:pt>
    <dgm:pt modelId="{A36E5A06-A2D6-7148-AF51-D872ED7EC103}" type="parTrans" cxnId="{BF42605F-F2D8-3746-80B9-F483838A0DC0}">
      <dgm:prSet/>
      <dgm:spPr/>
      <dgm:t>
        <a:bodyPr/>
        <a:lstStyle/>
        <a:p>
          <a:endParaRPr lang="nl-NL"/>
        </a:p>
      </dgm:t>
    </dgm:pt>
    <dgm:pt modelId="{2E306421-8295-2D4F-B500-D7ABEF97FF80}" type="sibTrans" cxnId="{BF42605F-F2D8-3746-80B9-F483838A0DC0}">
      <dgm:prSet/>
      <dgm:spPr/>
      <dgm:t>
        <a:bodyPr/>
        <a:lstStyle/>
        <a:p>
          <a:endParaRPr lang="nl-NL"/>
        </a:p>
      </dgm:t>
    </dgm:pt>
    <dgm:pt modelId="{E9BBC6D4-4626-5E45-A0B6-D38F1C22042D}">
      <dgm:prSet custT="1"/>
      <dgm:spPr>
        <a:solidFill>
          <a:schemeClr val="bg1"/>
        </a:solidFill>
        <a:ln w="22225">
          <a:solidFill>
            <a:srgbClr val="767978"/>
          </a:solidFill>
        </a:ln>
      </dgm:spPr>
      <dgm:t>
        <a:bodyPr/>
        <a:lstStyle/>
        <a:p>
          <a:r>
            <a:rPr lang="en-GB" sz="1400" noProof="0" dirty="0">
              <a:solidFill>
                <a:srgbClr val="767978"/>
              </a:solidFill>
            </a:rPr>
            <a:t>Odour control</a:t>
          </a:r>
        </a:p>
      </dgm:t>
    </dgm:pt>
    <dgm:pt modelId="{48CE49ED-4CFA-4C4D-A343-7084CD451444}" type="parTrans" cxnId="{1E1CD837-FFAF-4E48-850D-2CB50CC1577E}">
      <dgm:prSet/>
      <dgm:spPr/>
      <dgm:t>
        <a:bodyPr/>
        <a:lstStyle/>
        <a:p>
          <a:endParaRPr lang="nl-NL"/>
        </a:p>
      </dgm:t>
    </dgm:pt>
    <dgm:pt modelId="{C40B7324-35C5-0445-8336-6D0A62E84ECA}" type="sibTrans" cxnId="{1E1CD837-FFAF-4E48-850D-2CB50CC1577E}">
      <dgm:prSet/>
      <dgm:spPr/>
      <dgm:t>
        <a:bodyPr/>
        <a:lstStyle/>
        <a:p>
          <a:endParaRPr lang="nl-NL"/>
        </a:p>
      </dgm:t>
    </dgm:pt>
    <dgm:pt modelId="{EE694E71-D846-704B-99C1-E92CA717E5BE}">
      <dgm:prSet custT="1"/>
      <dgm:spPr>
        <a:solidFill>
          <a:schemeClr val="bg1"/>
        </a:solidFill>
        <a:ln w="22225">
          <a:solidFill>
            <a:srgbClr val="767978"/>
          </a:solidFill>
        </a:ln>
      </dgm:spPr>
      <dgm:t>
        <a:bodyPr/>
        <a:lstStyle/>
        <a:p>
          <a:r>
            <a:rPr lang="en-GB" sz="1400" noProof="0" dirty="0">
              <a:solidFill>
                <a:srgbClr val="767978"/>
              </a:solidFill>
            </a:rPr>
            <a:t>Heavy descaling</a:t>
          </a:r>
        </a:p>
      </dgm:t>
    </dgm:pt>
    <dgm:pt modelId="{94E55944-E81B-CB4C-8EE1-0DC2D2066126}" type="parTrans" cxnId="{ACE7738E-0CB6-174A-8738-23AB40379549}">
      <dgm:prSet/>
      <dgm:spPr/>
      <dgm:t>
        <a:bodyPr/>
        <a:lstStyle/>
        <a:p>
          <a:endParaRPr lang="nl-NL"/>
        </a:p>
      </dgm:t>
    </dgm:pt>
    <dgm:pt modelId="{C1A288FD-83B9-2E4A-96AB-2997793B8C2A}" type="sibTrans" cxnId="{ACE7738E-0CB6-174A-8738-23AB40379549}">
      <dgm:prSet/>
      <dgm:spPr/>
      <dgm:t>
        <a:bodyPr/>
        <a:lstStyle/>
        <a:p>
          <a:endParaRPr lang="nl-NL"/>
        </a:p>
      </dgm:t>
    </dgm:pt>
    <dgm:pt modelId="{5D4F6389-EB67-49D3-85F1-BF31D206733B}" type="pres">
      <dgm:prSet presAssocID="{C26D4C7B-76CD-4979-A805-D70C2D25733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1DB692-93AC-456C-A790-07EAE4B78FB8}" type="pres">
      <dgm:prSet presAssocID="{7F3A1B83-BFA4-4639-A964-6ADDD6ED4FD6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535B2-DD09-4F02-8A50-014A8245FA5C}" type="pres">
      <dgm:prSet presAssocID="{22B80992-7B5B-4961-8089-9F530D871AB6}" presName="sibTrans" presStyleCnt="0"/>
      <dgm:spPr/>
    </dgm:pt>
    <dgm:pt modelId="{6EB615C5-2916-4819-9D00-BD7E00E67B3B}" type="pres">
      <dgm:prSet presAssocID="{58F0F78D-7438-4CCD-B3CB-A30E4F99537C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5A3CD2-2650-469C-92F1-78F08D1B3F6C}" type="pres">
      <dgm:prSet presAssocID="{95D621BB-6EBA-4EF3-8844-78402791DFF4}" presName="sibTrans" presStyleCnt="0"/>
      <dgm:spPr/>
    </dgm:pt>
    <dgm:pt modelId="{C66A4058-CE3A-401F-A1B9-D3326270D24E}" type="pres">
      <dgm:prSet presAssocID="{F81ECA89-D488-459C-A166-2CCD7506D9A5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E014A-CF4D-4C95-A376-6DFE25566D0F}" type="pres">
      <dgm:prSet presAssocID="{E441C269-167A-43AE-9848-941915222627}" presName="sibTrans" presStyleCnt="0"/>
      <dgm:spPr/>
    </dgm:pt>
    <dgm:pt modelId="{FC462F34-8CE8-4B6C-9E3E-7FAF3B139126}" type="pres">
      <dgm:prSet presAssocID="{13206CA0-0903-4741-8C48-806F39E39873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413A3B-1DB6-4612-BFD3-B2F58C6CEC95}" type="pres">
      <dgm:prSet presAssocID="{A883FEFF-8237-4E7A-B9FF-15FF2D1EEC03}" presName="sibTrans" presStyleCnt="0"/>
      <dgm:spPr/>
    </dgm:pt>
    <dgm:pt modelId="{11AC7D7A-72B6-4B8D-AC89-EBDECB63B506}" type="pres">
      <dgm:prSet presAssocID="{F9FC0C83-9FB9-48A2-8A87-046F113FF741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8F48B-563D-4F4C-8321-F50D9BF28CF3}" type="pres">
      <dgm:prSet presAssocID="{0793F389-50BC-4D29-B4F5-8A63401B923B}" presName="sibTrans" presStyleCnt="0"/>
      <dgm:spPr/>
    </dgm:pt>
    <dgm:pt modelId="{A105B83C-63FB-4A4B-9FAC-35234FCF6EA5}" type="pres">
      <dgm:prSet presAssocID="{81A8CCFA-14DC-4629-86E6-3941CE9AA42E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F2CD48-01DC-49A8-8896-6B38C16303B3}" type="pres">
      <dgm:prSet presAssocID="{BBF3CD4B-F4CB-468A-9FAC-3AB7B8304EA3}" presName="sibTrans" presStyleCnt="0"/>
      <dgm:spPr/>
    </dgm:pt>
    <dgm:pt modelId="{0DC1D61D-89C8-154C-84C8-2A6BB5913741}" type="pres">
      <dgm:prSet presAssocID="{487C201E-52DE-014A-80DA-7C0D0C88342B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35395A-1235-464D-BFA5-91E1BAE0B29E}" type="pres">
      <dgm:prSet presAssocID="{052DCF5C-10BF-D24E-840B-71863242C113}" presName="sibTrans" presStyleCnt="0"/>
      <dgm:spPr/>
    </dgm:pt>
    <dgm:pt modelId="{EA33B208-451F-3342-BC42-4A68CE7717EC}" type="pres">
      <dgm:prSet presAssocID="{36E6CE38-8B3C-6245-B9F8-41ADC4B9B4AF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8C9FB3-2356-6948-9E85-2BDE863E73E4}" type="pres">
      <dgm:prSet presAssocID="{A1D60127-613D-8543-A7E5-AC41739D3C17}" presName="sibTrans" presStyleCnt="0"/>
      <dgm:spPr/>
    </dgm:pt>
    <dgm:pt modelId="{090F5B5B-65F9-1046-8455-0DBF2412E1F6}" type="pres">
      <dgm:prSet presAssocID="{DB49765D-3BC9-E642-BABD-55E3A57763BD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2CD5FB-40D7-044D-85ED-56C08AFC4701}" type="pres">
      <dgm:prSet presAssocID="{2E306421-8295-2D4F-B500-D7ABEF97FF80}" presName="sibTrans" presStyleCnt="0"/>
      <dgm:spPr/>
    </dgm:pt>
    <dgm:pt modelId="{481F208F-7088-B443-AA22-CE575C874E65}" type="pres">
      <dgm:prSet presAssocID="{E9BBC6D4-4626-5E45-A0B6-D38F1C22042D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297EA-4125-2A4B-A458-04D9DC863D0B}" type="pres">
      <dgm:prSet presAssocID="{C40B7324-35C5-0445-8336-6D0A62E84ECA}" presName="sibTrans" presStyleCnt="0"/>
      <dgm:spPr/>
    </dgm:pt>
    <dgm:pt modelId="{8F77AC1F-5D27-B04A-9278-0B679BC1E3F6}" type="pres">
      <dgm:prSet presAssocID="{EE694E71-D846-704B-99C1-E92CA717E5BE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F53966-8EC6-5947-BF0B-277D380323B0}" type="presOf" srcId="{DB49765D-3BC9-E642-BABD-55E3A57763BD}" destId="{090F5B5B-65F9-1046-8455-0DBF2412E1F6}" srcOrd="0" destOrd="0" presId="urn:microsoft.com/office/officeart/2005/8/layout/default"/>
    <dgm:cxn modelId="{B109C7BD-4866-4DBD-823B-A9A6A6F450F9}" srcId="{C26D4C7B-76CD-4979-A805-D70C2D257332}" destId="{F81ECA89-D488-459C-A166-2CCD7506D9A5}" srcOrd="2" destOrd="0" parTransId="{968F349C-A1E3-4C71-BE5C-369D8975B8CB}" sibTransId="{E441C269-167A-43AE-9848-941915222627}"/>
    <dgm:cxn modelId="{56467602-1F72-FB4E-B30B-67FD49EEB67D}" srcId="{C26D4C7B-76CD-4979-A805-D70C2D257332}" destId="{487C201E-52DE-014A-80DA-7C0D0C88342B}" srcOrd="6" destOrd="0" parTransId="{3F824561-65FC-DA45-BD42-0A4047AADBF4}" sibTransId="{052DCF5C-10BF-D24E-840B-71863242C113}"/>
    <dgm:cxn modelId="{1E1CD837-FFAF-4E48-850D-2CB50CC1577E}" srcId="{C26D4C7B-76CD-4979-A805-D70C2D257332}" destId="{E9BBC6D4-4626-5E45-A0B6-D38F1C22042D}" srcOrd="9" destOrd="0" parTransId="{48CE49ED-4CFA-4C4D-A343-7084CD451444}" sibTransId="{C40B7324-35C5-0445-8336-6D0A62E84ECA}"/>
    <dgm:cxn modelId="{E81AFBF4-8D16-AD46-A6F0-17163829DFA4}" type="presOf" srcId="{13206CA0-0903-4741-8C48-806F39E39873}" destId="{FC462F34-8CE8-4B6C-9E3E-7FAF3B139126}" srcOrd="0" destOrd="0" presId="urn:microsoft.com/office/officeart/2005/8/layout/default"/>
    <dgm:cxn modelId="{3CD3FB15-A6D9-4093-9EFB-4F638E3FD512}" srcId="{C26D4C7B-76CD-4979-A805-D70C2D257332}" destId="{7F3A1B83-BFA4-4639-A964-6ADDD6ED4FD6}" srcOrd="0" destOrd="0" parTransId="{18D732AF-D74D-412A-9886-F594DFE4E8E9}" sibTransId="{22B80992-7B5B-4961-8089-9F530D871AB6}"/>
    <dgm:cxn modelId="{96803246-5678-3C45-BAC5-DC12894C226C}" type="presOf" srcId="{36E6CE38-8B3C-6245-B9F8-41ADC4B9B4AF}" destId="{EA33B208-451F-3342-BC42-4A68CE7717EC}" srcOrd="0" destOrd="0" presId="urn:microsoft.com/office/officeart/2005/8/layout/default"/>
    <dgm:cxn modelId="{620337D0-BAAA-4046-B7EA-21E9C930E066}" srcId="{C26D4C7B-76CD-4979-A805-D70C2D257332}" destId="{81A8CCFA-14DC-4629-86E6-3941CE9AA42E}" srcOrd="5" destOrd="0" parTransId="{76417A6F-8058-4247-8C57-ADD5C68E4A50}" sibTransId="{BBF3CD4B-F4CB-468A-9FAC-3AB7B8304EA3}"/>
    <dgm:cxn modelId="{BF42605F-F2D8-3746-80B9-F483838A0DC0}" srcId="{C26D4C7B-76CD-4979-A805-D70C2D257332}" destId="{DB49765D-3BC9-E642-BABD-55E3A57763BD}" srcOrd="8" destOrd="0" parTransId="{A36E5A06-A2D6-7148-AF51-D872ED7EC103}" sibTransId="{2E306421-8295-2D4F-B500-D7ABEF97FF80}"/>
    <dgm:cxn modelId="{3F88792E-CAAF-DE49-B58A-79206A485016}" type="presOf" srcId="{58F0F78D-7438-4CCD-B3CB-A30E4F99537C}" destId="{6EB615C5-2916-4819-9D00-BD7E00E67B3B}" srcOrd="0" destOrd="0" presId="urn:microsoft.com/office/officeart/2005/8/layout/default"/>
    <dgm:cxn modelId="{199D3757-1A6A-4D02-9B9A-440C974810F5}" srcId="{C26D4C7B-76CD-4979-A805-D70C2D257332}" destId="{58F0F78D-7438-4CCD-B3CB-A30E4F99537C}" srcOrd="1" destOrd="0" parTransId="{1231956B-2DD2-4B24-8C5D-21A99ECCBE2D}" sibTransId="{95D621BB-6EBA-4EF3-8844-78402791DFF4}"/>
    <dgm:cxn modelId="{8F90DF56-E5CD-4D54-A77B-59D2C1D238D3}" srcId="{C26D4C7B-76CD-4979-A805-D70C2D257332}" destId="{F9FC0C83-9FB9-48A2-8A87-046F113FF741}" srcOrd="4" destOrd="0" parTransId="{DE52B801-B764-4EE3-BE75-A60E727859D2}" sibTransId="{0793F389-50BC-4D29-B4F5-8A63401B923B}"/>
    <dgm:cxn modelId="{ACE7738E-0CB6-174A-8738-23AB40379549}" srcId="{C26D4C7B-76CD-4979-A805-D70C2D257332}" destId="{EE694E71-D846-704B-99C1-E92CA717E5BE}" srcOrd="10" destOrd="0" parTransId="{94E55944-E81B-CB4C-8EE1-0DC2D2066126}" sibTransId="{C1A288FD-83B9-2E4A-96AB-2997793B8C2A}"/>
    <dgm:cxn modelId="{FE9C7CD7-A264-488C-9B4D-9F664E6FE7CA}" type="presOf" srcId="{C26D4C7B-76CD-4979-A805-D70C2D257332}" destId="{5D4F6389-EB67-49D3-85F1-BF31D206733B}" srcOrd="0" destOrd="0" presId="urn:microsoft.com/office/officeart/2005/8/layout/default"/>
    <dgm:cxn modelId="{00747DEF-4722-604C-89FF-22DE7145E00B}" type="presOf" srcId="{487C201E-52DE-014A-80DA-7C0D0C88342B}" destId="{0DC1D61D-89C8-154C-84C8-2A6BB5913741}" srcOrd="0" destOrd="0" presId="urn:microsoft.com/office/officeart/2005/8/layout/default"/>
    <dgm:cxn modelId="{9108FA98-03F4-2343-A664-99D502269781}" type="presOf" srcId="{E9BBC6D4-4626-5E45-A0B6-D38F1C22042D}" destId="{481F208F-7088-B443-AA22-CE575C874E65}" srcOrd="0" destOrd="0" presId="urn:microsoft.com/office/officeart/2005/8/layout/default"/>
    <dgm:cxn modelId="{B01771C4-344E-5548-A172-BF315F89C3B1}" type="presOf" srcId="{EE694E71-D846-704B-99C1-E92CA717E5BE}" destId="{8F77AC1F-5D27-B04A-9278-0B679BC1E3F6}" srcOrd="0" destOrd="0" presId="urn:microsoft.com/office/officeart/2005/8/layout/default"/>
    <dgm:cxn modelId="{A062BD32-BF79-F94D-8212-94691249AF4E}" type="presOf" srcId="{7F3A1B83-BFA4-4639-A964-6ADDD6ED4FD6}" destId="{E81DB692-93AC-456C-A790-07EAE4B78FB8}" srcOrd="0" destOrd="0" presId="urn:microsoft.com/office/officeart/2005/8/layout/default"/>
    <dgm:cxn modelId="{D5DB0C9B-B00D-4E8B-BACB-5C4D5E901554}" srcId="{C26D4C7B-76CD-4979-A805-D70C2D257332}" destId="{13206CA0-0903-4741-8C48-806F39E39873}" srcOrd="3" destOrd="0" parTransId="{74695F48-1EFD-42F4-9A81-7809429B1198}" sibTransId="{A883FEFF-8237-4E7A-B9FF-15FF2D1EEC03}"/>
    <dgm:cxn modelId="{D60AF937-D605-2547-8AE4-A12252AAFC1E}" srcId="{C26D4C7B-76CD-4979-A805-D70C2D257332}" destId="{36E6CE38-8B3C-6245-B9F8-41ADC4B9B4AF}" srcOrd="7" destOrd="0" parTransId="{B424B476-ECD7-A842-A935-7CD663F797F3}" sibTransId="{A1D60127-613D-8543-A7E5-AC41739D3C17}"/>
    <dgm:cxn modelId="{3DB86270-826F-8446-8900-8A925142B3AF}" type="presOf" srcId="{F81ECA89-D488-459C-A166-2CCD7506D9A5}" destId="{C66A4058-CE3A-401F-A1B9-D3326270D24E}" srcOrd="0" destOrd="0" presId="urn:microsoft.com/office/officeart/2005/8/layout/default"/>
    <dgm:cxn modelId="{E920A24C-7873-EE45-94C9-9A8203CB355E}" type="presOf" srcId="{F9FC0C83-9FB9-48A2-8A87-046F113FF741}" destId="{11AC7D7A-72B6-4B8D-AC89-EBDECB63B506}" srcOrd="0" destOrd="0" presId="urn:microsoft.com/office/officeart/2005/8/layout/default"/>
    <dgm:cxn modelId="{79CC4E5C-6060-3246-9684-17B8DC086812}" type="presOf" srcId="{81A8CCFA-14DC-4629-86E6-3941CE9AA42E}" destId="{A105B83C-63FB-4A4B-9FAC-35234FCF6EA5}" srcOrd="0" destOrd="0" presId="urn:microsoft.com/office/officeart/2005/8/layout/default"/>
    <dgm:cxn modelId="{3074FF7E-6270-DA46-A4EB-9271DF3E4CD9}" type="presParOf" srcId="{5D4F6389-EB67-49D3-85F1-BF31D206733B}" destId="{E81DB692-93AC-456C-A790-07EAE4B78FB8}" srcOrd="0" destOrd="0" presId="urn:microsoft.com/office/officeart/2005/8/layout/default"/>
    <dgm:cxn modelId="{A9276648-C7AE-0C40-9AE5-04184FEC8EEA}" type="presParOf" srcId="{5D4F6389-EB67-49D3-85F1-BF31D206733B}" destId="{4E1535B2-DD09-4F02-8A50-014A8245FA5C}" srcOrd="1" destOrd="0" presId="urn:microsoft.com/office/officeart/2005/8/layout/default"/>
    <dgm:cxn modelId="{9C4FA817-5A71-DC4E-B73E-4D8D69811CE7}" type="presParOf" srcId="{5D4F6389-EB67-49D3-85F1-BF31D206733B}" destId="{6EB615C5-2916-4819-9D00-BD7E00E67B3B}" srcOrd="2" destOrd="0" presId="urn:microsoft.com/office/officeart/2005/8/layout/default"/>
    <dgm:cxn modelId="{768E6A6B-5BAB-CF43-8E1A-BA889F403FB2}" type="presParOf" srcId="{5D4F6389-EB67-49D3-85F1-BF31D206733B}" destId="{3F5A3CD2-2650-469C-92F1-78F08D1B3F6C}" srcOrd="3" destOrd="0" presId="urn:microsoft.com/office/officeart/2005/8/layout/default"/>
    <dgm:cxn modelId="{C4036F94-A9EC-7548-852A-BDCA18909C85}" type="presParOf" srcId="{5D4F6389-EB67-49D3-85F1-BF31D206733B}" destId="{C66A4058-CE3A-401F-A1B9-D3326270D24E}" srcOrd="4" destOrd="0" presId="urn:microsoft.com/office/officeart/2005/8/layout/default"/>
    <dgm:cxn modelId="{BB3D3749-25E4-7E42-B47B-03C3412E6056}" type="presParOf" srcId="{5D4F6389-EB67-49D3-85F1-BF31D206733B}" destId="{985E014A-CF4D-4C95-A376-6DFE25566D0F}" srcOrd="5" destOrd="0" presId="urn:microsoft.com/office/officeart/2005/8/layout/default"/>
    <dgm:cxn modelId="{01CAF42C-E18A-EA4E-B407-CC0B9A8E515B}" type="presParOf" srcId="{5D4F6389-EB67-49D3-85F1-BF31D206733B}" destId="{FC462F34-8CE8-4B6C-9E3E-7FAF3B139126}" srcOrd="6" destOrd="0" presId="urn:microsoft.com/office/officeart/2005/8/layout/default"/>
    <dgm:cxn modelId="{2AC8CA7D-387C-F741-AD2C-598E0CBA43E6}" type="presParOf" srcId="{5D4F6389-EB67-49D3-85F1-BF31D206733B}" destId="{A2413A3B-1DB6-4612-BFD3-B2F58C6CEC95}" srcOrd="7" destOrd="0" presId="urn:microsoft.com/office/officeart/2005/8/layout/default"/>
    <dgm:cxn modelId="{67FED655-5AD4-F947-8777-70FB4BF8CF99}" type="presParOf" srcId="{5D4F6389-EB67-49D3-85F1-BF31D206733B}" destId="{11AC7D7A-72B6-4B8D-AC89-EBDECB63B506}" srcOrd="8" destOrd="0" presId="urn:microsoft.com/office/officeart/2005/8/layout/default"/>
    <dgm:cxn modelId="{13B361B1-9074-7D46-9647-3E8FA9E0E256}" type="presParOf" srcId="{5D4F6389-EB67-49D3-85F1-BF31D206733B}" destId="{B2C8F48B-563D-4F4C-8321-F50D9BF28CF3}" srcOrd="9" destOrd="0" presId="urn:microsoft.com/office/officeart/2005/8/layout/default"/>
    <dgm:cxn modelId="{D4AFC1A2-8923-4049-A09D-B625760AB1AB}" type="presParOf" srcId="{5D4F6389-EB67-49D3-85F1-BF31D206733B}" destId="{A105B83C-63FB-4A4B-9FAC-35234FCF6EA5}" srcOrd="10" destOrd="0" presId="urn:microsoft.com/office/officeart/2005/8/layout/default"/>
    <dgm:cxn modelId="{32FEA6EA-97D1-1E41-8C2B-DA89B7083FB6}" type="presParOf" srcId="{5D4F6389-EB67-49D3-85F1-BF31D206733B}" destId="{F7F2CD48-01DC-49A8-8896-6B38C16303B3}" srcOrd="11" destOrd="0" presId="urn:microsoft.com/office/officeart/2005/8/layout/default"/>
    <dgm:cxn modelId="{31A45F70-4075-8A43-A48E-FC5785E80885}" type="presParOf" srcId="{5D4F6389-EB67-49D3-85F1-BF31D206733B}" destId="{0DC1D61D-89C8-154C-84C8-2A6BB5913741}" srcOrd="12" destOrd="0" presId="urn:microsoft.com/office/officeart/2005/8/layout/default"/>
    <dgm:cxn modelId="{06392A07-9282-1C4E-B21A-B55E0583D15D}" type="presParOf" srcId="{5D4F6389-EB67-49D3-85F1-BF31D206733B}" destId="{1735395A-1235-464D-BFA5-91E1BAE0B29E}" srcOrd="13" destOrd="0" presId="urn:microsoft.com/office/officeart/2005/8/layout/default"/>
    <dgm:cxn modelId="{99DD5CE6-F833-DC41-AE3B-C0DE999F0FC6}" type="presParOf" srcId="{5D4F6389-EB67-49D3-85F1-BF31D206733B}" destId="{EA33B208-451F-3342-BC42-4A68CE7717EC}" srcOrd="14" destOrd="0" presId="urn:microsoft.com/office/officeart/2005/8/layout/default"/>
    <dgm:cxn modelId="{8A418033-FA58-614F-A073-FAA1BD73C262}" type="presParOf" srcId="{5D4F6389-EB67-49D3-85F1-BF31D206733B}" destId="{E48C9FB3-2356-6948-9E85-2BDE863E73E4}" srcOrd="15" destOrd="0" presId="urn:microsoft.com/office/officeart/2005/8/layout/default"/>
    <dgm:cxn modelId="{EC74969B-7601-9A4B-8A2B-0B7FDF820DEC}" type="presParOf" srcId="{5D4F6389-EB67-49D3-85F1-BF31D206733B}" destId="{090F5B5B-65F9-1046-8455-0DBF2412E1F6}" srcOrd="16" destOrd="0" presId="urn:microsoft.com/office/officeart/2005/8/layout/default"/>
    <dgm:cxn modelId="{F7FBE0DA-CDB5-9B45-873E-3BCBFA99F833}" type="presParOf" srcId="{5D4F6389-EB67-49D3-85F1-BF31D206733B}" destId="{FF2CD5FB-40D7-044D-85ED-56C08AFC4701}" srcOrd="17" destOrd="0" presId="urn:microsoft.com/office/officeart/2005/8/layout/default"/>
    <dgm:cxn modelId="{D75361D7-E45A-A64C-8EE4-E3A9730EFC1A}" type="presParOf" srcId="{5D4F6389-EB67-49D3-85F1-BF31D206733B}" destId="{481F208F-7088-B443-AA22-CE575C874E65}" srcOrd="18" destOrd="0" presId="urn:microsoft.com/office/officeart/2005/8/layout/default"/>
    <dgm:cxn modelId="{252B61A1-CAD9-DB49-B1C9-9D080C34D765}" type="presParOf" srcId="{5D4F6389-EB67-49D3-85F1-BF31D206733B}" destId="{5CA297EA-4125-2A4B-A458-04D9DC863D0B}" srcOrd="19" destOrd="0" presId="urn:microsoft.com/office/officeart/2005/8/layout/default"/>
    <dgm:cxn modelId="{7C8B85AA-763C-F646-95BE-5E2998222F83}" type="presParOf" srcId="{5D4F6389-EB67-49D3-85F1-BF31D206733B}" destId="{8F77AC1F-5D27-B04A-9278-0B679BC1E3F6}" srcOrd="20" destOrd="0" presId="urn:microsoft.com/office/officeart/2005/8/layout/default"/>
  </dgm:cxnLst>
  <dgm:bg/>
  <dgm:whole>
    <a:ln w="190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DB692-93AC-456C-A790-07EAE4B78FB8}">
      <dsp:nvSpPr>
        <dsp:cNvPr id="0" name=""/>
        <dsp:cNvSpPr/>
      </dsp:nvSpPr>
      <dsp:spPr>
        <a:xfrm>
          <a:off x="1260" y="157555"/>
          <a:ext cx="1588821" cy="953293"/>
        </a:xfrm>
        <a:prstGeom prst="rect">
          <a:avLst/>
        </a:prstGeom>
        <a:noFill/>
        <a:ln w="28575" cap="flat" cmpd="sng" algn="ctr">
          <a:solidFill>
            <a:srgbClr val="7679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767978"/>
              </a:solidFill>
              <a:latin typeface="Graphik Regular" panose="020B0503030202060203" pitchFamily="34" charset="0"/>
            </a:rPr>
            <a:t>Hard floors disinfection</a:t>
          </a:r>
          <a:endParaRPr lang="en-GB" sz="1400" kern="1200" dirty="0">
            <a:solidFill>
              <a:srgbClr val="767978"/>
            </a:solidFill>
            <a:latin typeface="Graphik Regular" panose="020B0503030202060203" pitchFamily="34" charset="0"/>
          </a:endParaRPr>
        </a:p>
      </dsp:txBody>
      <dsp:txXfrm>
        <a:off x="1260" y="157555"/>
        <a:ext cx="1588821" cy="953293"/>
      </dsp:txXfrm>
    </dsp:sp>
    <dsp:sp modelId="{6EB615C5-2916-4819-9D00-BD7E00E67B3B}">
      <dsp:nvSpPr>
        <dsp:cNvPr id="0" name=""/>
        <dsp:cNvSpPr/>
      </dsp:nvSpPr>
      <dsp:spPr>
        <a:xfrm>
          <a:off x="1748964" y="157555"/>
          <a:ext cx="1588821" cy="953293"/>
        </a:xfrm>
        <a:prstGeom prst="rect">
          <a:avLst/>
        </a:prstGeom>
        <a:noFill/>
        <a:ln w="28575" cap="flat" cmpd="sng" algn="ctr">
          <a:solidFill>
            <a:srgbClr val="7679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Char char="-"/>
          </a:pPr>
          <a:r>
            <a:rPr lang="en-US" sz="1400" kern="1200" dirty="0">
              <a:solidFill>
                <a:srgbClr val="767978"/>
              </a:solidFill>
              <a:latin typeface="Graphik Regular" panose="020B0503030202060203" pitchFamily="34" charset="0"/>
            </a:rPr>
            <a:t>Mattress sanitization</a:t>
          </a:r>
          <a:endParaRPr lang="en-GB" sz="1400" kern="1200" dirty="0">
            <a:solidFill>
              <a:srgbClr val="767978"/>
            </a:solidFill>
            <a:latin typeface="Graphik Regular" panose="020B0503030202060203" pitchFamily="34" charset="0"/>
          </a:endParaRPr>
        </a:p>
      </dsp:txBody>
      <dsp:txXfrm>
        <a:off x="1748964" y="157555"/>
        <a:ext cx="1588821" cy="953293"/>
      </dsp:txXfrm>
    </dsp:sp>
    <dsp:sp modelId="{C66A4058-CE3A-401F-A1B9-D3326270D24E}">
      <dsp:nvSpPr>
        <dsp:cNvPr id="0" name=""/>
        <dsp:cNvSpPr/>
      </dsp:nvSpPr>
      <dsp:spPr>
        <a:xfrm>
          <a:off x="3496668" y="157555"/>
          <a:ext cx="1588821" cy="953293"/>
        </a:xfrm>
        <a:prstGeom prst="rect">
          <a:avLst/>
        </a:prstGeom>
        <a:noFill/>
        <a:ln w="28575" cap="flat" cmpd="sng" algn="ctr">
          <a:solidFill>
            <a:srgbClr val="7679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767978"/>
              </a:solidFill>
              <a:latin typeface="Graphik Regular" panose="020B0503030202060203" pitchFamily="34" charset="0"/>
            </a:rPr>
            <a:t>Kitchen deep cleaning procedure tips</a:t>
          </a:r>
        </a:p>
      </dsp:txBody>
      <dsp:txXfrm>
        <a:off x="3496668" y="157555"/>
        <a:ext cx="1588821" cy="953293"/>
      </dsp:txXfrm>
    </dsp:sp>
    <dsp:sp modelId="{FC462F34-8CE8-4B6C-9E3E-7FAF3B139126}">
      <dsp:nvSpPr>
        <dsp:cNvPr id="0" name=""/>
        <dsp:cNvSpPr/>
      </dsp:nvSpPr>
      <dsp:spPr>
        <a:xfrm>
          <a:off x="5244372" y="157555"/>
          <a:ext cx="1588821" cy="953293"/>
        </a:xfrm>
        <a:prstGeom prst="rect">
          <a:avLst/>
        </a:prstGeom>
        <a:noFill/>
        <a:ln w="28575" cap="flat" cmpd="sng" algn="ctr">
          <a:solidFill>
            <a:srgbClr val="7679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767978"/>
              </a:solidFill>
              <a:latin typeface="Graphik Regular" panose="020B0503030202060203" pitchFamily="34" charset="0"/>
            </a:rPr>
            <a:t>Automatic dishwashing procedure tips</a:t>
          </a:r>
        </a:p>
      </dsp:txBody>
      <dsp:txXfrm>
        <a:off x="5244372" y="157555"/>
        <a:ext cx="1588821" cy="953293"/>
      </dsp:txXfrm>
    </dsp:sp>
    <dsp:sp modelId="{11AC7D7A-72B6-4B8D-AC89-EBDECB63B506}">
      <dsp:nvSpPr>
        <dsp:cNvPr id="0" name=""/>
        <dsp:cNvSpPr/>
      </dsp:nvSpPr>
      <dsp:spPr>
        <a:xfrm>
          <a:off x="6992076" y="157555"/>
          <a:ext cx="1588821" cy="953293"/>
        </a:xfrm>
        <a:prstGeom prst="rect">
          <a:avLst/>
        </a:prstGeom>
        <a:noFill/>
        <a:ln w="28575" cap="flat" cmpd="sng" algn="ctr">
          <a:solidFill>
            <a:srgbClr val="7679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767978"/>
              </a:solidFill>
              <a:latin typeface="Graphik Regular" panose="020B0503030202060203" pitchFamily="34" charset="0"/>
            </a:rPr>
            <a:t>Reduce risk of legionella presence</a:t>
          </a:r>
        </a:p>
      </dsp:txBody>
      <dsp:txXfrm>
        <a:off x="6992076" y="157555"/>
        <a:ext cx="1588821" cy="953293"/>
      </dsp:txXfrm>
    </dsp:sp>
    <dsp:sp modelId="{A105B83C-63FB-4A4B-9FAC-35234FCF6EA5}">
      <dsp:nvSpPr>
        <dsp:cNvPr id="0" name=""/>
        <dsp:cNvSpPr/>
      </dsp:nvSpPr>
      <dsp:spPr>
        <a:xfrm>
          <a:off x="8739780" y="157555"/>
          <a:ext cx="1588821" cy="953293"/>
        </a:xfrm>
        <a:prstGeom prst="rect">
          <a:avLst/>
        </a:prstGeom>
        <a:noFill/>
        <a:ln w="28575" cap="flat" cmpd="sng" algn="ctr">
          <a:solidFill>
            <a:srgbClr val="7679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767978"/>
              </a:solidFill>
              <a:latin typeface="Graphik Regular" panose="020B0503030202060203" pitchFamily="34" charset="0"/>
            </a:rPr>
            <a:t>Linen deep cleaning procedures</a:t>
          </a:r>
        </a:p>
      </dsp:txBody>
      <dsp:txXfrm>
        <a:off x="8739780" y="157555"/>
        <a:ext cx="1588821" cy="953293"/>
      </dsp:txXfrm>
    </dsp:sp>
    <dsp:sp modelId="{0DC1D61D-89C8-154C-84C8-2A6BB5913741}">
      <dsp:nvSpPr>
        <dsp:cNvPr id="0" name=""/>
        <dsp:cNvSpPr/>
      </dsp:nvSpPr>
      <dsp:spPr>
        <a:xfrm>
          <a:off x="875112" y="1269731"/>
          <a:ext cx="1588821" cy="953293"/>
        </a:xfrm>
        <a:prstGeom prst="rect">
          <a:avLst/>
        </a:prstGeom>
        <a:solidFill>
          <a:schemeClr val="bg1"/>
        </a:solidFill>
        <a:ln w="22225" cap="flat" cmpd="sng" algn="ctr">
          <a:solidFill>
            <a:srgbClr val="7679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>
              <a:solidFill>
                <a:srgbClr val="767978"/>
              </a:solidFill>
            </a:rPr>
            <a:t>Carpet deep cleaning</a:t>
          </a:r>
        </a:p>
      </dsp:txBody>
      <dsp:txXfrm>
        <a:off x="875112" y="1269731"/>
        <a:ext cx="1588821" cy="953293"/>
      </dsp:txXfrm>
    </dsp:sp>
    <dsp:sp modelId="{EA33B208-451F-3342-BC42-4A68CE7717EC}">
      <dsp:nvSpPr>
        <dsp:cNvPr id="0" name=""/>
        <dsp:cNvSpPr/>
      </dsp:nvSpPr>
      <dsp:spPr>
        <a:xfrm>
          <a:off x="2622816" y="1269731"/>
          <a:ext cx="1588821" cy="953293"/>
        </a:xfrm>
        <a:prstGeom prst="rect">
          <a:avLst/>
        </a:prstGeom>
        <a:solidFill>
          <a:schemeClr val="bg1"/>
        </a:solidFill>
        <a:ln w="22225" cap="flat" cmpd="sng" algn="ctr">
          <a:solidFill>
            <a:srgbClr val="7679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>
              <a:solidFill>
                <a:srgbClr val="767978"/>
              </a:solidFill>
            </a:rPr>
            <a:t>Shiny hard floors</a:t>
          </a:r>
        </a:p>
      </dsp:txBody>
      <dsp:txXfrm>
        <a:off x="2622816" y="1269731"/>
        <a:ext cx="1588821" cy="953293"/>
      </dsp:txXfrm>
    </dsp:sp>
    <dsp:sp modelId="{090F5B5B-65F9-1046-8455-0DBF2412E1F6}">
      <dsp:nvSpPr>
        <dsp:cNvPr id="0" name=""/>
        <dsp:cNvSpPr/>
      </dsp:nvSpPr>
      <dsp:spPr>
        <a:xfrm>
          <a:off x="4370520" y="1269731"/>
          <a:ext cx="1588821" cy="953293"/>
        </a:xfrm>
        <a:prstGeom prst="rect">
          <a:avLst/>
        </a:prstGeom>
        <a:solidFill>
          <a:schemeClr val="bg1"/>
        </a:solidFill>
        <a:ln w="22225" cap="flat" cmpd="sng" algn="ctr">
          <a:solidFill>
            <a:srgbClr val="7679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>
              <a:solidFill>
                <a:srgbClr val="767978"/>
              </a:solidFill>
            </a:rPr>
            <a:t>Mould and mildew removal</a:t>
          </a:r>
        </a:p>
      </dsp:txBody>
      <dsp:txXfrm>
        <a:off x="4370520" y="1269731"/>
        <a:ext cx="1588821" cy="953293"/>
      </dsp:txXfrm>
    </dsp:sp>
    <dsp:sp modelId="{481F208F-7088-B443-AA22-CE575C874E65}">
      <dsp:nvSpPr>
        <dsp:cNvPr id="0" name=""/>
        <dsp:cNvSpPr/>
      </dsp:nvSpPr>
      <dsp:spPr>
        <a:xfrm>
          <a:off x="6118224" y="1269731"/>
          <a:ext cx="1588821" cy="953293"/>
        </a:xfrm>
        <a:prstGeom prst="rect">
          <a:avLst/>
        </a:prstGeom>
        <a:solidFill>
          <a:schemeClr val="bg1"/>
        </a:solidFill>
        <a:ln w="22225" cap="flat" cmpd="sng" algn="ctr">
          <a:solidFill>
            <a:srgbClr val="7679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>
              <a:solidFill>
                <a:srgbClr val="767978"/>
              </a:solidFill>
            </a:rPr>
            <a:t>Odour control</a:t>
          </a:r>
        </a:p>
      </dsp:txBody>
      <dsp:txXfrm>
        <a:off x="6118224" y="1269731"/>
        <a:ext cx="1588821" cy="953293"/>
      </dsp:txXfrm>
    </dsp:sp>
    <dsp:sp modelId="{8F77AC1F-5D27-B04A-9278-0B679BC1E3F6}">
      <dsp:nvSpPr>
        <dsp:cNvPr id="0" name=""/>
        <dsp:cNvSpPr/>
      </dsp:nvSpPr>
      <dsp:spPr>
        <a:xfrm>
          <a:off x="7865928" y="1269731"/>
          <a:ext cx="1588821" cy="953293"/>
        </a:xfrm>
        <a:prstGeom prst="rect">
          <a:avLst/>
        </a:prstGeom>
        <a:solidFill>
          <a:schemeClr val="bg1"/>
        </a:solidFill>
        <a:ln w="22225" cap="flat" cmpd="sng" algn="ctr">
          <a:solidFill>
            <a:srgbClr val="7679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>
              <a:solidFill>
                <a:srgbClr val="767978"/>
              </a:solidFill>
            </a:rPr>
            <a:t>Heavy descaling</a:t>
          </a:r>
        </a:p>
      </dsp:txBody>
      <dsp:txXfrm>
        <a:off x="7865928" y="1269731"/>
        <a:ext cx="1588821" cy="953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77D32-AC67-8A42-8DC3-B148A350ED2D}" type="datetimeFigureOut">
              <a:rPr lang="nl-NL" smtClean="0"/>
              <a:t>21-4-2022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33D4E-A11E-6448-AAE1-EF7ED027BA63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5841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C6B0-1FFA-421C-98A1-C3EDF940BB1B}" type="datetimeFigureOut">
              <a:rPr lang="en-GB" smtClean="0"/>
              <a:t>21/04/2022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F06F-F15B-4C24-9801-132AA65AC6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685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C6B0-1FFA-421C-98A1-C3EDF940BB1B}" type="datetimeFigureOut">
              <a:rPr lang="en-GB" smtClean="0"/>
              <a:t>21/04/2022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F06F-F15B-4C24-9801-132AA65AC6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65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C6B0-1FFA-421C-98A1-C3EDF940BB1B}" type="datetimeFigureOut">
              <a:rPr lang="en-GB" smtClean="0"/>
              <a:t>21/04/2022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F06F-F15B-4C24-9801-132AA65AC6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335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C6B0-1FFA-421C-98A1-C3EDF940BB1B}" type="datetimeFigureOut">
              <a:rPr lang="en-GB" smtClean="0"/>
              <a:t>21/04/2022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F06F-F15B-4C24-9801-132AA65AC6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848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C6B0-1FFA-421C-98A1-C3EDF940BB1B}" type="datetimeFigureOut">
              <a:rPr lang="en-GB" smtClean="0"/>
              <a:t>21/04/2022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F06F-F15B-4C24-9801-132AA65AC6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5450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C6B0-1FFA-421C-98A1-C3EDF940BB1B}" type="datetimeFigureOut">
              <a:rPr lang="en-GB" smtClean="0"/>
              <a:t>21/04/2022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F06F-F15B-4C24-9801-132AA65AC6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385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C6B0-1FFA-421C-98A1-C3EDF940BB1B}" type="datetimeFigureOut">
              <a:rPr lang="en-GB" smtClean="0"/>
              <a:t>21/04/2022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F06F-F15B-4C24-9801-132AA65AC6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087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C6B0-1FFA-421C-98A1-C3EDF940BB1B}" type="datetimeFigureOut">
              <a:rPr lang="en-GB" smtClean="0"/>
              <a:t>21/04/2022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F06F-F15B-4C24-9801-132AA65AC6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382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C6B0-1FFA-421C-98A1-C3EDF940BB1B}" type="datetimeFigureOut">
              <a:rPr lang="en-GB" smtClean="0"/>
              <a:t>21/04/2022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F06F-F15B-4C24-9801-132AA65AC6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381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C6B0-1FFA-421C-98A1-C3EDF940BB1B}" type="datetimeFigureOut">
              <a:rPr lang="en-GB" smtClean="0"/>
              <a:t>21/04/2022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F06F-F15B-4C24-9801-132AA65AC6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735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C6B0-1FFA-421C-98A1-C3EDF940BB1B}" type="datetimeFigureOut">
              <a:rPr lang="en-GB" smtClean="0"/>
              <a:t>21/04/2022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F06F-F15B-4C24-9801-132AA65AC6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843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0C6B0-1FFA-421C-98A1-C3EDF940BB1B}" type="datetimeFigureOut">
              <a:rPr lang="en-GB" smtClean="0"/>
              <a:t>21/04/2022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1F06F-F15B-4C24-9801-132AA65AC6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15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0" Type="http://schemas.openxmlformats.org/officeDocument/2006/relationships/image" Target="../media/image1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1" Type="http://schemas.openxmlformats.org/officeDocument/2006/relationships/image" Target="../media/image1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2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26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1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40.png"/><Relationship Id="rId10" Type="http://schemas.openxmlformats.org/officeDocument/2006/relationships/image" Target="../media/image39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7" Type="http://schemas.openxmlformats.org/officeDocument/2006/relationships/image" Target="../media/image42.jp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46.png"/><Relationship Id="rId10" Type="http://schemas.openxmlformats.org/officeDocument/2006/relationships/image" Target="../media/image45.jp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1.pn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0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7" Type="http://schemas.openxmlformats.org/officeDocument/2006/relationships/image" Target="../media/image3.pn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9.gif"/><Relationship Id="rId15" Type="http://schemas.openxmlformats.org/officeDocument/2006/relationships/image" Target="../media/image1.png"/><Relationship Id="rId10" Type="http://schemas.openxmlformats.org/officeDocument/2006/relationships/image" Target="../media/image8.gif"/><Relationship Id="rId9" Type="http://schemas.openxmlformats.org/officeDocument/2006/relationships/image" Target="../media/image7.gif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0" Type="http://schemas.openxmlformats.org/officeDocument/2006/relationships/image" Target="../media/image1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EBAC538-2799-4774-994A-C5B09F2BB178}"/>
              </a:ext>
            </a:extLst>
          </p:cNvPr>
          <p:cNvSpPr txBox="1"/>
          <p:nvPr/>
        </p:nvSpPr>
        <p:spPr>
          <a:xfrm>
            <a:off x="1763485" y="1607682"/>
            <a:ext cx="9274629" cy="74065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dirty="0">
                <a:solidFill>
                  <a:srgbClr val="767978"/>
                </a:solidFill>
                <a:latin typeface="Graphik Regular" panose="020B0503030202060203" pitchFamily="34" charset="0"/>
              </a:rPr>
              <a:t>DEEP CLEANING</a:t>
            </a:r>
            <a:endParaRPr lang="en-GB" sz="3600" b="1" dirty="0">
              <a:solidFill>
                <a:srgbClr val="767978"/>
              </a:solidFill>
              <a:latin typeface="Graphik Regular" panose="020B0503030202060203" pitchFamily="34" charset="0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xmlns="" id="{83E06BD2-4836-46F7-A5A8-6E3EBB093A29}"/>
              </a:ext>
            </a:extLst>
          </p:cNvPr>
          <p:cNvSpPr txBox="1"/>
          <p:nvPr/>
        </p:nvSpPr>
        <p:spPr>
          <a:xfrm>
            <a:off x="914400" y="2915863"/>
            <a:ext cx="10990002" cy="59727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ts val="4500"/>
              </a:lnSpc>
              <a:defRPr/>
            </a:pPr>
            <a:r>
              <a:rPr lang="en-GB" sz="2400" dirty="0">
                <a:solidFill>
                  <a:srgbClr val="767978"/>
                </a:solidFill>
                <a:latin typeface="Graphik Regular" panose="020B0503030202060203" pitchFamily="34" charset="0"/>
              </a:rPr>
              <a:t>Deep cleaning &amp; Disinfection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F166FAFB-6FE9-4814-9AD0-D7B0C38564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5873115"/>
              </p:ext>
            </p:extLst>
          </p:nvPr>
        </p:nvGraphicFramePr>
        <p:xfrm>
          <a:off x="1036864" y="3775975"/>
          <a:ext cx="10329863" cy="2380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1A2CB84-4632-4290-B9CB-1D988523DAA6}"/>
              </a:ext>
            </a:extLst>
          </p:cNvPr>
          <p:cNvSpPr/>
          <p:nvPr/>
        </p:nvSpPr>
        <p:spPr>
          <a:xfrm>
            <a:off x="914399" y="8235422"/>
            <a:ext cx="11168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767978"/>
                </a:solidFill>
                <a:latin typeface="Graphik Regular" panose="020B0503030202060203" pitchFamily="34" charset="0"/>
              </a:rPr>
              <a:t>* Please ensure the cleaning products you are using are effective against SARS-CoV-2 according to the European test EN14476 or your Local Authority’s recommendations</a:t>
            </a:r>
          </a:p>
        </p:txBody>
      </p:sp>
      <p:sp>
        <p:nvSpPr>
          <p:cNvPr id="11" name="Google Shape;132;p2"/>
          <p:cNvSpPr/>
          <p:nvPr/>
        </p:nvSpPr>
        <p:spPr>
          <a:xfrm rot="10800000" flipH="1">
            <a:off x="-1" y="2364196"/>
            <a:ext cx="12801600" cy="10136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88625" tIns="44300" rIns="88625" bIns="44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Picture 4" descr="https://hub.diversey.com/hubfs/Global%20/IHG/DUO%20Logo%20IHG%20Diverse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501" y="332653"/>
            <a:ext cx="3456596" cy="80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886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016082E-DFF1-4B96-A3D0-6D6AC7CCED8F}"/>
              </a:ext>
            </a:extLst>
          </p:cNvPr>
          <p:cNvSpPr txBox="1"/>
          <p:nvPr/>
        </p:nvSpPr>
        <p:spPr>
          <a:xfrm>
            <a:off x="1763485" y="1607682"/>
            <a:ext cx="9274629" cy="59657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dirty="0">
                <a:solidFill>
                  <a:srgbClr val="767978"/>
                </a:solidFill>
                <a:latin typeface="Graphik Regular" panose="020B0503030202060203" pitchFamily="34" charset="0"/>
              </a:rPr>
              <a:t>CARPET DEEP CLEANING</a:t>
            </a:r>
            <a:endParaRPr lang="en-GB" sz="2800" b="1" dirty="0">
              <a:solidFill>
                <a:srgbClr val="767978"/>
              </a:solidFill>
              <a:latin typeface="Graphik Regular" panose="020B0503030202060203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4EEF91A2-70E8-46D3-9FBF-12691CDC918B}"/>
              </a:ext>
            </a:extLst>
          </p:cNvPr>
          <p:cNvSpPr/>
          <p:nvPr/>
        </p:nvSpPr>
        <p:spPr>
          <a:xfrm>
            <a:off x="660228" y="2572501"/>
            <a:ext cx="2692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cap="all" dirty="0">
                <a:solidFill>
                  <a:srgbClr val="767978"/>
                </a:solidFill>
                <a:latin typeface="Graphik Regular" panose="020B0503030202060203" pitchFamily="34" charset="0"/>
              </a:rPr>
              <a:t>Cleaning product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3161BD8C-7366-4FAB-A183-F748B0335338}"/>
              </a:ext>
            </a:extLst>
          </p:cNvPr>
          <p:cNvCxnSpPr>
            <a:cxnSpLocks/>
          </p:cNvCxnSpPr>
          <p:nvPr/>
        </p:nvCxnSpPr>
        <p:spPr>
          <a:xfrm>
            <a:off x="738606" y="2962502"/>
            <a:ext cx="2377293" cy="0"/>
          </a:xfrm>
          <a:prstGeom prst="line">
            <a:avLst/>
          </a:prstGeom>
          <a:ln>
            <a:solidFill>
              <a:srgbClr val="76797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FBAD56F5-655C-4BE3-BA3D-8527CD044A76}"/>
              </a:ext>
            </a:extLst>
          </p:cNvPr>
          <p:cNvSpPr/>
          <p:nvPr/>
        </p:nvSpPr>
        <p:spPr>
          <a:xfrm>
            <a:off x="3556529" y="2567572"/>
            <a:ext cx="2692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cap="all" dirty="0">
                <a:solidFill>
                  <a:srgbClr val="767978"/>
                </a:solidFill>
                <a:latin typeface="Graphik Regular" panose="020B0503030202060203" pitchFamily="34" charset="0"/>
              </a:rPr>
              <a:t>Cleaning PROCESS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xmlns="" id="{7E21C92F-DBF7-41F3-9234-859F1FDB1189}"/>
              </a:ext>
            </a:extLst>
          </p:cNvPr>
          <p:cNvCxnSpPr>
            <a:cxnSpLocks/>
          </p:cNvCxnSpPr>
          <p:nvPr/>
        </p:nvCxnSpPr>
        <p:spPr>
          <a:xfrm>
            <a:off x="3634907" y="2957573"/>
            <a:ext cx="5409303" cy="0"/>
          </a:xfrm>
          <a:prstGeom prst="line">
            <a:avLst/>
          </a:prstGeom>
          <a:ln>
            <a:solidFill>
              <a:srgbClr val="76797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E8AE0EAE-1004-4387-9FD1-EFC4205C9E37}"/>
              </a:ext>
            </a:extLst>
          </p:cNvPr>
          <p:cNvSpPr/>
          <p:nvPr/>
        </p:nvSpPr>
        <p:spPr>
          <a:xfrm>
            <a:off x="640632" y="7215168"/>
            <a:ext cx="2692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cap="all" dirty="0">
                <a:solidFill>
                  <a:srgbClr val="767978"/>
                </a:solidFill>
                <a:latin typeface="Graphik Regular" panose="020B0503030202060203" pitchFamily="34" charset="0"/>
              </a:rPr>
              <a:t>WHEN TO DO IT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9E59D4C2-5F2B-43A3-900D-9769DD828EF6}"/>
              </a:ext>
            </a:extLst>
          </p:cNvPr>
          <p:cNvCxnSpPr>
            <a:cxnSpLocks/>
          </p:cNvCxnSpPr>
          <p:nvPr/>
        </p:nvCxnSpPr>
        <p:spPr>
          <a:xfrm>
            <a:off x="719010" y="7605169"/>
            <a:ext cx="2024209" cy="0"/>
          </a:xfrm>
          <a:prstGeom prst="line">
            <a:avLst/>
          </a:prstGeom>
          <a:ln>
            <a:solidFill>
              <a:srgbClr val="76797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1CA7FAE2-044F-417B-A34A-5467EA3CC650}"/>
              </a:ext>
            </a:extLst>
          </p:cNvPr>
          <p:cNvSpPr/>
          <p:nvPr/>
        </p:nvSpPr>
        <p:spPr>
          <a:xfrm>
            <a:off x="1398318" y="7711871"/>
            <a:ext cx="2381646" cy="73866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lvl="0"/>
            <a:r>
              <a:rPr lang="en-US" sz="1400" dirty="0">
                <a:solidFill>
                  <a:srgbClr val="767978"/>
                </a:solidFill>
                <a:latin typeface="Graphik Regular" panose="020B0503030202060203" pitchFamily="34" charset="0"/>
                <a:ea typeface="Calibri"/>
                <a:cs typeface="Calibri"/>
                <a:sym typeface="Calibri"/>
              </a:rPr>
              <a:t>As needed to remove stains and refresh carpets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EE96934F-61D2-4E9E-960D-2BCA534BA3C8}"/>
              </a:ext>
            </a:extLst>
          </p:cNvPr>
          <p:cNvGrpSpPr/>
          <p:nvPr/>
        </p:nvGrpSpPr>
        <p:grpSpPr>
          <a:xfrm>
            <a:off x="725127" y="7739240"/>
            <a:ext cx="658368" cy="670451"/>
            <a:chOff x="4046181" y="5883345"/>
            <a:chExt cx="658368" cy="670451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xmlns="" id="{6241AB55-104A-4DE1-B4D9-2990CC7F8769}"/>
                </a:ext>
              </a:extLst>
            </p:cNvPr>
            <p:cNvSpPr/>
            <p:nvPr/>
          </p:nvSpPr>
          <p:spPr>
            <a:xfrm>
              <a:off x="4046181" y="5883345"/>
              <a:ext cx="658368" cy="657388"/>
            </a:xfrm>
            <a:prstGeom prst="ellipse">
              <a:avLst/>
            </a:prstGeom>
            <a:solidFill>
              <a:srgbClr val="767978"/>
            </a:solidFill>
            <a:ln>
              <a:solidFill>
                <a:srgbClr val="7679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767978"/>
                </a:solidFill>
                <a:latin typeface="Graphik Regular" panose="020B0503030202060203" pitchFamily="34" charset="0"/>
              </a:endParaRPr>
            </a:p>
          </p:txBody>
        </p:sp>
        <p:pic>
          <p:nvPicPr>
            <p:cNvPr id="95" name="Graphic 94">
              <a:extLst>
                <a:ext uri="{FF2B5EF4-FFF2-40B4-BE49-F238E27FC236}">
                  <a16:creationId xmlns:a16="http://schemas.microsoft.com/office/drawing/2014/main" xmlns="" id="{3D11F635-090B-4F24-B3E2-44008CA95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153100" y="5979604"/>
              <a:ext cx="459353" cy="574192"/>
            </a:xfrm>
            <a:prstGeom prst="rect">
              <a:avLst/>
            </a:prstGeom>
          </p:spPr>
        </p:pic>
      </p:grpSp>
      <p:sp>
        <p:nvSpPr>
          <p:cNvPr id="49" name="Rectangle 85">
            <a:extLst>
              <a:ext uri="{FF2B5EF4-FFF2-40B4-BE49-F238E27FC236}">
                <a16:creationId xmlns:a16="http://schemas.microsoft.com/office/drawing/2014/main" xmlns="" id="{FBAD56F5-655C-4BE3-BA3D-8527CD044A76}"/>
              </a:ext>
            </a:extLst>
          </p:cNvPr>
          <p:cNvSpPr/>
          <p:nvPr/>
        </p:nvSpPr>
        <p:spPr>
          <a:xfrm>
            <a:off x="3739885" y="7214427"/>
            <a:ext cx="2692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cap="all" dirty="0">
                <a:solidFill>
                  <a:srgbClr val="767978"/>
                </a:solidFill>
                <a:latin typeface="Graphik Regular" panose="020B0503030202060203" pitchFamily="34" charset="0"/>
              </a:rPr>
              <a:t>Cleaning PROCESS</a:t>
            </a:r>
          </a:p>
        </p:txBody>
      </p:sp>
      <p:cxnSp>
        <p:nvCxnSpPr>
          <p:cNvPr id="50" name="Straight Connector 86">
            <a:extLst>
              <a:ext uri="{FF2B5EF4-FFF2-40B4-BE49-F238E27FC236}">
                <a16:creationId xmlns:a16="http://schemas.microsoft.com/office/drawing/2014/main" xmlns="" id="{7E21C92F-DBF7-41F3-9234-859F1FDB1189}"/>
              </a:ext>
            </a:extLst>
          </p:cNvPr>
          <p:cNvCxnSpPr>
            <a:cxnSpLocks/>
          </p:cNvCxnSpPr>
          <p:nvPr/>
        </p:nvCxnSpPr>
        <p:spPr>
          <a:xfrm>
            <a:off x="3818263" y="7604428"/>
            <a:ext cx="5409303" cy="0"/>
          </a:xfrm>
          <a:prstGeom prst="line">
            <a:avLst/>
          </a:prstGeom>
          <a:ln>
            <a:solidFill>
              <a:srgbClr val="76797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ctangle 87">
            <a:extLst>
              <a:ext uri="{FF2B5EF4-FFF2-40B4-BE49-F238E27FC236}">
                <a16:creationId xmlns:a16="http://schemas.microsoft.com/office/drawing/2014/main" xmlns="" id="{57FABA24-7065-490C-9319-8AFB7068C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4470" y="7795837"/>
            <a:ext cx="6477334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2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0" hangingPunct="0">
              <a:spcBef>
                <a:spcPct val="20000"/>
              </a:spcBef>
              <a:buAutoNum type="arabicPeriod"/>
              <a:defRPr/>
            </a:pPr>
            <a:r>
              <a:rPr lang="en-US" sz="1400" dirty="0">
                <a:solidFill>
                  <a:srgbClr val="767978"/>
                </a:solidFill>
                <a:latin typeface="Graphik Regular" panose="020B0503030202060203" pitchFamily="34" charset="0"/>
                <a:cs typeface="Arial" pitchFamily="34" charset="0"/>
                <a:sym typeface="Wingdings" pitchFamily="2" charset="2"/>
              </a:rPr>
              <a:t>Wash hands &amp; put on gloves</a:t>
            </a:r>
          </a:p>
          <a:p>
            <a:pPr marL="342900" indent="-342900" eaLnBrk="0" hangingPunct="0">
              <a:spcBef>
                <a:spcPct val="20000"/>
              </a:spcBef>
              <a:buAutoNum type="arabicPeriod"/>
              <a:defRPr/>
            </a:pPr>
            <a:r>
              <a:rPr lang="en-US" sz="1400" dirty="0">
                <a:solidFill>
                  <a:srgbClr val="767978"/>
                </a:solidFill>
                <a:latin typeface="Graphik Regular" panose="020B0503030202060203" pitchFamily="34" charset="0"/>
                <a:cs typeface="Arial" pitchFamily="34" charset="0"/>
                <a:sym typeface="Wingdings" pitchFamily="2" charset="2"/>
              </a:rPr>
              <a:t>Clean the key touchpoints</a:t>
            </a:r>
          </a:p>
          <a:p>
            <a:pPr marL="342900" indent="-342900" eaLnBrk="0" hangingPunct="0">
              <a:spcBef>
                <a:spcPct val="20000"/>
              </a:spcBef>
              <a:buAutoNum type="arabicPeriod"/>
              <a:defRPr/>
            </a:pPr>
            <a:r>
              <a:rPr lang="en-US" sz="1400" dirty="0">
                <a:solidFill>
                  <a:srgbClr val="767978"/>
                </a:solidFill>
                <a:latin typeface="Graphik Regular" panose="020B0503030202060203" pitchFamily="34" charset="0"/>
                <a:cs typeface="Arial" pitchFamily="34" charset="0"/>
                <a:sym typeface="Wingdings" pitchFamily="2" charset="2"/>
              </a:rPr>
              <a:t>Dispose of dirty cloths in the laundry bag </a:t>
            </a:r>
          </a:p>
          <a:p>
            <a:pPr marL="342900" indent="-342900" eaLnBrk="0" hangingPunct="0">
              <a:spcBef>
                <a:spcPct val="20000"/>
              </a:spcBef>
              <a:buAutoNum type="arabicPeriod"/>
              <a:defRPr/>
            </a:pPr>
            <a:r>
              <a:rPr lang="en-US" sz="1400" dirty="0">
                <a:solidFill>
                  <a:srgbClr val="767978"/>
                </a:solidFill>
                <a:latin typeface="Graphik Regular" panose="020B0503030202060203" pitchFamily="34" charset="0"/>
                <a:cs typeface="Arial" pitchFamily="34" charset="0"/>
                <a:sym typeface="Wingdings" pitchFamily="2" charset="2"/>
              </a:rPr>
              <a:t>Discard used gloves</a:t>
            </a:r>
          </a:p>
          <a:p>
            <a:pPr marL="342900" indent="-342900" eaLnBrk="0" hangingPunct="0">
              <a:spcBef>
                <a:spcPct val="20000"/>
              </a:spcBef>
              <a:buAutoNum type="arabicPeriod"/>
              <a:defRPr/>
            </a:pPr>
            <a:r>
              <a:rPr lang="en-US" sz="1400" dirty="0">
                <a:solidFill>
                  <a:srgbClr val="767978"/>
                </a:solidFill>
                <a:latin typeface="Graphik Regular" panose="020B0503030202060203" pitchFamily="34" charset="0"/>
                <a:cs typeface="Arial" pitchFamily="34" charset="0"/>
                <a:sym typeface="Wingdings" pitchFamily="2" charset="2"/>
              </a:rPr>
              <a:t>Wash hands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" b="1"/>
          <a:stretch/>
        </p:blipFill>
        <p:spPr>
          <a:xfrm>
            <a:off x="3634907" y="3110892"/>
            <a:ext cx="8204200" cy="4103535"/>
          </a:xfrm>
          <a:prstGeom prst="rect">
            <a:avLst/>
          </a:prstGeom>
        </p:spPr>
      </p:pic>
      <p:sp>
        <p:nvSpPr>
          <p:cNvPr id="54" name="Google Shape;455;p12"/>
          <p:cNvSpPr/>
          <p:nvPr/>
        </p:nvSpPr>
        <p:spPr>
          <a:xfrm>
            <a:off x="1641405" y="3342489"/>
            <a:ext cx="1845357" cy="91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95" tIns="63980" rIns="127995" bIns="6398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b="1" dirty="0">
                <a:solidFill>
                  <a:srgbClr val="767978"/>
                </a:solidFill>
                <a:latin typeface="Graphik Regular" panose="020B0503030202060203" pitchFamily="34" charset="0"/>
                <a:ea typeface="Calibri"/>
                <a:cs typeface="Calibri"/>
                <a:sym typeface="Calibri"/>
              </a:rPr>
              <a:t>TASKI Tapi extract</a:t>
            </a:r>
            <a:endParaRPr sz="2520" dirty="0">
              <a:solidFill>
                <a:srgbClr val="767978"/>
              </a:solidFill>
              <a:latin typeface="Graphik Regular" panose="020B0503030202060203" pitchFamily="34" charset="0"/>
            </a:endParaRPr>
          </a:p>
          <a:p>
            <a:pPr>
              <a:lnSpc>
                <a:spcPct val="110000"/>
              </a:lnSpc>
              <a:spcBef>
                <a:spcPts val="280"/>
              </a:spcBef>
            </a:pPr>
            <a:r>
              <a:rPr lang="en-US" sz="1400" dirty="0">
                <a:solidFill>
                  <a:srgbClr val="767978"/>
                </a:solidFill>
                <a:latin typeface="Graphik Regular" panose="020B0503030202060203" pitchFamily="34" charset="0"/>
                <a:ea typeface="Calibri"/>
                <a:cs typeface="Calibri"/>
                <a:sym typeface="Calibri"/>
              </a:rPr>
              <a:t>Dosage: 5%</a:t>
            </a:r>
            <a:endParaRPr sz="2520" dirty="0">
              <a:solidFill>
                <a:srgbClr val="767978"/>
              </a:solidFill>
              <a:latin typeface="Graphik Regular" panose="020B0503030202060203" pitchFamily="34" charset="0"/>
            </a:endParaRPr>
          </a:p>
          <a:p>
            <a:pPr>
              <a:lnSpc>
                <a:spcPct val="110000"/>
              </a:lnSpc>
              <a:spcBef>
                <a:spcPts val="280"/>
              </a:spcBef>
            </a:pPr>
            <a:endParaRPr sz="1400" b="1" dirty="0">
              <a:solidFill>
                <a:srgbClr val="767978"/>
              </a:solidFill>
              <a:latin typeface="Graphik Regular" panose="020B0503030202060203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456;p12"/>
          <p:cNvSpPr/>
          <p:nvPr/>
        </p:nvSpPr>
        <p:spPr>
          <a:xfrm>
            <a:off x="542757" y="5117973"/>
            <a:ext cx="1289030" cy="1115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95" tIns="63980" rIns="127995" bIns="6398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b="1" dirty="0">
                <a:solidFill>
                  <a:srgbClr val="767978"/>
                </a:solidFill>
                <a:latin typeface="Graphik Regular" panose="020B0503030202060203" pitchFamily="34" charset="0"/>
                <a:ea typeface="Calibri"/>
                <a:cs typeface="Calibri"/>
                <a:sym typeface="Calibri"/>
              </a:rPr>
              <a:t>TASKI Pro carpet 30/45</a:t>
            </a:r>
            <a:endParaRPr sz="2520" b="1" dirty="0">
              <a:solidFill>
                <a:srgbClr val="767978"/>
              </a:solidFill>
              <a:latin typeface="Graphik Regular" panose="020B0503030202060203" pitchFamily="34" charset="0"/>
            </a:endParaRPr>
          </a:p>
          <a:p>
            <a:pPr>
              <a:lnSpc>
                <a:spcPct val="110000"/>
              </a:lnSpc>
              <a:spcBef>
                <a:spcPts val="280"/>
              </a:spcBef>
            </a:pPr>
            <a:endParaRPr sz="1400" dirty="0">
              <a:solidFill>
                <a:srgbClr val="767978"/>
              </a:solidFill>
              <a:latin typeface="Graphik Regular" panose="020B0503030202060203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457;p12" descr="ASKI Tapi Extract 2 x 5 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0228" y="3295509"/>
            <a:ext cx="944208" cy="1333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458;p12" descr="ASKI® procarpet 30 | TASKI"/>
          <p:cNvPicPr preferRelativeResize="0"/>
          <p:nvPr/>
        </p:nvPicPr>
        <p:blipFill rotWithShape="1">
          <a:blip r:embed="rId9">
            <a:alphaModFix/>
          </a:blip>
          <a:srcRect t="30602"/>
          <a:stretch/>
        </p:blipFill>
        <p:spPr>
          <a:xfrm>
            <a:off x="1428592" y="4827930"/>
            <a:ext cx="1586675" cy="180259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87B68A6-B6CB-4F1C-A59B-0DC00B2BF793}"/>
              </a:ext>
            </a:extLst>
          </p:cNvPr>
          <p:cNvSpPr/>
          <p:nvPr/>
        </p:nvSpPr>
        <p:spPr>
          <a:xfrm>
            <a:off x="914399" y="9001996"/>
            <a:ext cx="114394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200" dirty="0">
                <a:solidFill>
                  <a:srgbClr val="767978"/>
                </a:solidFill>
              </a:rPr>
              <a:t>* Please check PIS, SDS for detailed information http://sds.diversey.com | Use biocides safely. Always read the label and product information before use </a:t>
            </a:r>
          </a:p>
        </p:txBody>
      </p:sp>
      <p:sp>
        <p:nvSpPr>
          <p:cNvPr id="28" name="Google Shape;132;p2"/>
          <p:cNvSpPr/>
          <p:nvPr/>
        </p:nvSpPr>
        <p:spPr>
          <a:xfrm rot="10800000" flipH="1">
            <a:off x="-1" y="2364196"/>
            <a:ext cx="12801600" cy="10136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88625" tIns="44300" rIns="88625" bIns="44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Picture 4" descr="https://hub.diversey.com/hubfs/Global%20/IHG/DUO%20Logo%20IHG%20Diversey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501" y="332653"/>
            <a:ext cx="3456596" cy="80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05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016082E-DFF1-4B96-A3D0-6D6AC7CCED8F}"/>
              </a:ext>
            </a:extLst>
          </p:cNvPr>
          <p:cNvSpPr txBox="1"/>
          <p:nvPr/>
        </p:nvSpPr>
        <p:spPr>
          <a:xfrm>
            <a:off x="1763485" y="1607682"/>
            <a:ext cx="9274629" cy="6524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dirty="0">
                <a:solidFill>
                  <a:srgbClr val="767978"/>
                </a:solidFill>
                <a:latin typeface="Graphik Regular" panose="020B0503030202060203" pitchFamily="34" charset="0"/>
              </a:rPr>
              <a:t>SHINY HARD FLOORS</a:t>
            </a:r>
            <a:endParaRPr lang="en-GB" sz="2800" b="1" dirty="0">
              <a:solidFill>
                <a:srgbClr val="767978"/>
              </a:solidFill>
              <a:latin typeface="Graphik Regular" panose="020B0503030202060203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4EEF91A2-70E8-46D3-9FBF-12691CDC918B}"/>
              </a:ext>
            </a:extLst>
          </p:cNvPr>
          <p:cNvSpPr/>
          <p:nvPr/>
        </p:nvSpPr>
        <p:spPr>
          <a:xfrm>
            <a:off x="331984" y="2572501"/>
            <a:ext cx="2692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cap="all" dirty="0">
                <a:solidFill>
                  <a:srgbClr val="767978"/>
                </a:solidFill>
                <a:latin typeface="Graphik Regular" panose="020B0503030202060203" pitchFamily="34" charset="0"/>
              </a:rPr>
              <a:t>Cleaning product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3161BD8C-7366-4FAB-A183-F748B0335338}"/>
              </a:ext>
            </a:extLst>
          </p:cNvPr>
          <p:cNvCxnSpPr>
            <a:cxnSpLocks/>
          </p:cNvCxnSpPr>
          <p:nvPr/>
        </p:nvCxnSpPr>
        <p:spPr>
          <a:xfrm>
            <a:off x="410362" y="2962502"/>
            <a:ext cx="2377293" cy="0"/>
          </a:xfrm>
          <a:prstGeom prst="line">
            <a:avLst/>
          </a:prstGeom>
          <a:ln>
            <a:solidFill>
              <a:srgbClr val="76797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FBAD56F5-655C-4BE3-BA3D-8527CD044A76}"/>
              </a:ext>
            </a:extLst>
          </p:cNvPr>
          <p:cNvSpPr/>
          <p:nvPr/>
        </p:nvSpPr>
        <p:spPr>
          <a:xfrm>
            <a:off x="3228285" y="2567572"/>
            <a:ext cx="2692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cap="all" dirty="0">
                <a:solidFill>
                  <a:srgbClr val="767978"/>
                </a:solidFill>
                <a:latin typeface="Graphik Regular" panose="020B0503030202060203" pitchFamily="34" charset="0"/>
              </a:rPr>
              <a:t>Cleaning PROCESS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xmlns="" id="{7E21C92F-DBF7-41F3-9234-859F1FDB1189}"/>
              </a:ext>
            </a:extLst>
          </p:cNvPr>
          <p:cNvCxnSpPr>
            <a:cxnSpLocks/>
          </p:cNvCxnSpPr>
          <p:nvPr/>
        </p:nvCxnSpPr>
        <p:spPr>
          <a:xfrm>
            <a:off x="3306663" y="2957573"/>
            <a:ext cx="5409303" cy="0"/>
          </a:xfrm>
          <a:prstGeom prst="line">
            <a:avLst/>
          </a:prstGeom>
          <a:ln>
            <a:solidFill>
              <a:srgbClr val="76797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E8AE0EAE-1004-4387-9FD1-EFC4205C9E37}"/>
              </a:ext>
            </a:extLst>
          </p:cNvPr>
          <p:cNvSpPr/>
          <p:nvPr/>
        </p:nvSpPr>
        <p:spPr>
          <a:xfrm>
            <a:off x="312388" y="7250337"/>
            <a:ext cx="2692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cap="all" dirty="0">
                <a:solidFill>
                  <a:srgbClr val="767978"/>
                </a:solidFill>
                <a:latin typeface="Graphik Regular" panose="020B0503030202060203" pitchFamily="34" charset="0"/>
              </a:rPr>
              <a:t>WHEN TO DO IT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9E59D4C2-5F2B-43A3-900D-9769DD828EF6}"/>
              </a:ext>
            </a:extLst>
          </p:cNvPr>
          <p:cNvCxnSpPr>
            <a:cxnSpLocks/>
          </p:cNvCxnSpPr>
          <p:nvPr/>
        </p:nvCxnSpPr>
        <p:spPr>
          <a:xfrm>
            <a:off x="390766" y="7640338"/>
            <a:ext cx="2024209" cy="0"/>
          </a:xfrm>
          <a:prstGeom prst="line">
            <a:avLst/>
          </a:prstGeom>
          <a:ln>
            <a:solidFill>
              <a:srgbClr val="76797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1CA7FAE2-044F-417B-A34A-5467EA3CC650}"/>
              </a:ext>
            </a:extLst>
          </p:cNvPr>
          <p:cNvSpPr/>
          <p:nvPr/>
        </p:nvSpPr>
        <p:spPr>
          <a:xfrm>
            <a:off x="1070074" y="7711871"/>
            <a:ext cx="2381646" cy="73866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lvl="0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  <a:sym typeface="Calibri"/>
              </a:rPr>
              <a:t>As needed to improve gloss level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EE96934F-61D2-4E9E-960D-2BCA534BA3C8}"/>
              </a:ext>
            </a:extLst>
          </p:cNvPr>
          <p:cNvGrpSpPr/>
          <p:nvPr/>
        </p:nvGrpSpPr>
        <p:grpSpPr>
          <a:xfrm>
            <a:off x="396883" y="7739240"/>
            <a:ext cx="658368" cy="670451"/>
            <a:chOff x="4046181" y="5883345"/>
            <a:chExt cx="658368" cy="670451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xmlns="" id="{6241AB55-104A-4DE1-B4D9-2990CC7F8769}"/>
                </a:ext>
              </a:extLst>
            </p:cNvPr>
            <p:cNvSpPr/>
            <p:nvPr/>
          </p:nvSpPr>
          <p:spPr>
            <a:xfrm>
              <a:off x="4046181" y="5883345"/>
              <a:ext cx="658368" cy="657388"/>
            </a:xfrm>
            <a:prstGeom prst="ellipse">
              <a:avLst/>
            </a:prstGeom>
            <a:solidFill>
              <a:srgbClr val="767978"/>
            </a:solidFill>
            <a:ln>
              <a:solidFill>
                <a:srgbClr val="7679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95" name="Graphic 94">
              <a:extLst>
                <a:ext uri="{FF2B5EF4-FFF2-40B4-BE49-F238E27FC236}">
                  <a16:creationId xmlns:a16="http://schemas.microsoft.com/office/drawing/2014/main" xmlns="" id="{3D11F635-090B-4F24-B3E2-44008CA95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153100" y="5979604"/>
              <a:ext cx="459353" cy="574192"/>
            </a:xfrm>
            <a:prstGeom prst="rect">
              <a:avLst/>
            </a:prstGeom>
          </p:spPr>
        </p:pic>
      </p:grpSp>
      <p:sp>
        <p:nvSpPr>
          <p:cNvPr id="49" name="Rectangle 85">
            <a:extLst>
              <a:ext uri="{FF2B5EF4-FFF2-40B4-BE49-F238E27FC236}">
                <a16:creationId xmlns:a16="http://schemas.microsoft.com/office/drawing/2014/main" xmlns="" id="{FBAD56F5-655C-4BE3-BA3D-8527CD044A76}"/>
              </a:ext>
            </a:extLst>
          </p:cNvPr>
          <p:cNvSpPr/>
          <p:nvPr/>
        </p:nvSpPr>
        <p:spPr>
          <a:xfrm>
            <a:off x="3257823" y="7249596"/>
            <a:ext cx="2692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cap="all" dirty="0">
                <a:solidFill>
                  <a:srgbClr val="767978"/>
                </a:solidFill>
                <a:latin typeface="Graphik Regular" panose="020B0503030202060203" pitchFamily="34" charset="0"/>
              </a:rPr>
              <a:t>Cleaning PROCESS</a:t>
            </a:r>
          </a:p>
        </p:txBody>
      </p:sp>
      <p:cxnSp>
        <p:nvCxnSpPr>
          <p:cNvPr id="50" name="Straight Connector 86">
            <a:extLst>
              <a:ext uri="{FF2B5EF4-FFF2-40B4-BE49-F238E27FC236}">
                <a16:creationId xmlns:a16="http://schemas.microsoft.com/office/drawing/2014/main" xmlns="" id="{7E21C92F-DBF7-41F3-9234-859F1FDB1189}"/>
              </a:ext>
            </a:extLst>
          </p:cNvPr>
          <p:cNvCxnSpPr>
            <a:cxnSpLocks/>
          </p:cNvCxnSpPr>
          <p:nvPr/>
        </p:nvCxnSpPr>
        <p:spPr>
          <a:xfrm>
            <a:off x="3336201" y="7639597"/>
            <a:ext cx="5409303" cy="0"/>
          </a:xfrm>
          <a:prstGeom prst="line">
            <a:avLst/>
          </a:prstGeom>
          <a:ln>
            <a:solidFill>
              <a:srgbClr val="76797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ctangle 87">
            <a:extLst>
              <a:ext uri="{FF2B5EF4-FFF2-40B4-BE49-F238E27FC236}">
                <a16:creationId xmlns:a16="http://schemas.microsoft.com/office/drawing/2014/main" xmlns="" id="{57FABA24-7065-490C-9319-8AFB7068C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823" y="7795837"/>
            <a:ext cx="6812300" cy="12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2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0" hangingPunct="0">
              <a:spcBef>
                <a:spcPct val="20000"/>
              </a:spcBef>
              <a:buAutoNum type="arabicPeriod"/>
              <a:defRPr/>
            </a:pPr>
            <a:r>
              <a:rPr lang="en-US" sz="1400" dirty="0">
                <a:solidFill>
                  <a:srgbClr val="767978"/>
                </a:solidFill>
                <a:latin typeface="Graphik Regular" panose="020B0503030202060203" pitchFamily="34" charset="0"/>
                <a:cs typeface="Arial" pitchFamily="34" charset="0"/>
                <a:sym typeface="Wingdings" pitchFamily="2" charset="2"/>
              </a:rPr>
              <a:t>Wash hands &amp; put on gloves</a:t>
            </a:r>
          </a:p>
          <a:p>
            <a:pPr marL="342900" indent="-342900" eaLnBrk="0" hangingPunct="0">
              <a:spcBef>
                <a:spcPct val="20000"/>
              </a:spcBef>
              <a:buAutoNum type="arabicPeriod"/>
              <a:defRPr/>
            </a:pPr>
            <a:r>
              <a:rPr lang="en-US" sz="1400" dirty="0">
                <a:solidFill>
                  <a:srgbClr val="767978"/>
                </a:solidFill>
                <a:latin typeface="Graphik Regular" panose="020B0503030202060203" pitchFamily="34" charset="0"/>
                <a:cs typeface="Arial" pitchFamily="34" charset="0"/>
                <a:sym typeface="Wingdings" pitchFamily="2" charset="2"/>
              </a:rPr>
              <a:t>Mount the pad </a:t>
            </a:r>
            <a:r>
              <a:rPr lang="en-US" sz="1400" dirty="0" err="1">
                <a:solidFill>
                  <a:srgbClr val="767978"/>
                </a:solidFill>
                <a:latin typeface="Graphik Regular" panose="020B0503030202060203" pitchFamily="34" charset="0"/>
                <a:cs typeface="Arial" pitchFamily="34" charset="0"/>
                <a:sym typeface="Wingdings" pitchFamily="2" charset="2"/>
              </a:rPr>
              <a:t>coloured</a:t>
            </a:r>
            <a:r>
              <a:rPr lang="en-US" sz="1400" dirty="0">
                <a:solidFill>
                  <a:srgbClr val="767978"/>
                </a:solidFill>
                <a:latin typeface="Graphik Regular" panose="020B0503030202060203" pitchFamily="34" charset="0"/>
                <a:cs typeface="Arial" pitchFamily="34" charset="0"/>
                <a:sym typeface="Wingdings" pitchFamily="2" charset="2"/>
              </a:rPr>
              <a:t> side down</a:t>
            </a:r>
          </a:p>
          <a:p>
            <a:pPr marL="342900" indent="-342900" eaLnBrk="0" hangingPunct="0">
              <a:spcBef>
                <a:spcPct val="20000"/>
              </a:spcBef>
              <a:buAutoNum type="arabicPeriod"/>
              <a:defRPr/>
            </a:pPr>
            <a:r>
              <a:rPr lang="en-US" sz="1400" dirty="0">
                <a:solidFill>
                  <a:srgbClr val="767978"/>
                </a:solidFill>
                <a:latin typeface="Graphik Regular" panose="020B0503030202060203" pitchFamily="34" charset="0"/>
                <a:cs typeface="Arial" pitchFamily="34" charset="0"/>
                <a:sym typeface="Wingdings" pitchFamily="2" charset="2"/>
              </a:rPr>
              <a:t>Fill the machine with water only</a:t>
            </a:r>
          </a:p>
          <a:p>
            <a:pPr marL="342900" indent="-342900" eaLnBrk="0" hangingPunct="0">
              <a:spcBef>
                <a:spcPct val="20000"/>
              </a:spcBef>
              <a:buAutoNum type="arabicPeriod"/>
              <a:defRPr/>
            </a:pPr>
            <a:r>
              <a:rPr lang="en-US" sz="1400" dirty="0">
                <a:solidFill>
                  <a:srgbClr val="767978"/>
                </a:solidFill>
                <a:latin typeface="Graphik Regular" panose="020B0503030202060203" pitchFamily="34" charset="0"/>
                <a:cs typeface="Arial" pitchFamily="34" charset="0"/>
                <a:sym typeface="Wingdings" pitchFamily="2" charset="2"/>
              </a:rPr>
              <a:t>Clean your floors with your daily cleaning routine. </a:t>
            </a:r>
          </a:p>
          <a:p>
            <a:pPr marL="342900" indent="-342900" eaLnBrk="0" hangingPunct="0">
              <a:spcBef>
                <a:spcPct val="20000"/>
              </a:spcBef>
              <a:buAutoNum type="arabicPeriod"/>
              <a:defRPr/>
            </a:pPr>
            <a:r>
              <a:rPr lang="en-US" sz="1400" dirty="0">
                <a:solidFill>
                  <a:srgbClr val="767978"/>
                </a:solidFill>
                <a:latin typeface="Graphik Regular" panose="020B0503030202060203" pitchFamily="34" charset="0"/>
                <a:cs typeface="Arial" pitchFamily="34" charset="0"/>
                <a:sym typeface="Wingdings" pitchFamily="2" charset="2"/>
              </a:rPr>
              <a:t>Rinse pad after use (with water)</a:t>
            </a:r>
          </a:p>
          <a:p>
            <a:pPr marL="342900" indent="-342900" eaLnBrk="0" hangingPunct="0">
              <a:spcBef>
                <a:spcPct val="20000"/>
              </a:spcBef>
              <a:buAutoNum type="arabicPeriod"/>
              <a:defRPr/>
            </a:pPr>
            <a:r>
              <a:rPr lang="en-US" sz="1400" dirty="0">
                <a:solidFill>
                  <a:srgbClr val="767978"/>
                </a:solidFill>
                <a:latin typeface="Graphik Regular" panose="020B0503030202060203" pitchFamily="34" charset="0"/>
                <a:cs typeface="Arial" pitchFamily="34" charset="0"/>
                <a:sym typeface="Wingdings" pitchFamily="2" charset="2"/>
              </a:rPr>
              <a:t>Discard used gloves</a:t>
            </a:r>
          </a:p>
          <a:p>
            <a:pPr marL="342900" indent="-342900" eaLnBrk="0" hangingPunct="0">
              <a:spcBef>
                <a:spcPct val="20000"/>
              </a:spcBef>
              <a:buAutoNum type="arabicPeriod"/>
              <a:defRPr/>
            </a:pPr>
            <a:r>
              <a:rPr lang="en-US" sz="1400" dirty="0">
                <a:solidFill>
                  <a:srgbClr val="767978"/>
                </a:solidFill>
                <a:latin typeface="Graphik Regular" panose="020B0503030202060203" pitchFamily="34" charset="0"/>
                <a:cs typeface="Arial" pitchFamily="34" charset="0"/>
                <a:sym typeface="Wingdings" pitchFamily="2" charset="2"/>
              </a:rPr>
              <a:t>Wash hands</a:t>
            </a:r>
          </a:p>
        </p:txBody>
      </p:sp>
      <p:pic>
        <p:nvPicPr>
          <p:cNvPr id="28" name="Google Shape;482;p13"/>
          <p:cNvPicPr preferRelativeResize="0"/>
          <p:nvPr/>
        </p:nvPicPr>
        <p:blipFill rotWithShape="1">
          <a:blip r:embed="rId7">
            <a:alphaModFix/>
          </a:blip>
          <a:srcRect l="13405" b="42276"/>
          <a:stretch/>
        </p:blipFill>
        <p:spPr>
          <a:xfrm>
            <a:off x="437992" y="4041584"/>
            <a:ext cx="1012828" cy="964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483;p13" descr="twister-green.ai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64283" y="4035916"/>
            <a:ext cx="1327388" cy="10538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490;p13"/>
          <p:cNvGrpSpPr/>
          <p:nvPr/>
        </p:nvGrpSpPr>
        <p:grpSpPr>
          <a:xfrm>
            <a:off x="5875220" y="7237795"/>
            <a:ext cx="2396674" cy="362156"/>
            <a:chOff x="478214" y="2067339"/>
            <a:chExt cx="4565452" cy="689876"/>
          </a:xfrm>
        </p:grpSpPr>
        <p:pic>
          <p:nvPicPr>
            <p:cNvPr id="31" name="Google Shape;491;p1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902265" y="2170536"/>
              <a:ext cx="3141401" cy="58667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2" name="Google Shape;492;p13"/>
            <p:cNvGrpSpPr/>
            <p:nvPr/>
          </p:nvGrpSpPr>
          <p:grpSpPr>
            <a:xfrm>
              <a:off x="478214" y="2067339"/>
              <a:ext cx="602877" cy="689876"/>
              <a:chOff x="105053" y="1967785"/>
              <a:chExt cx="799644" cy="875598"/>
            </a:xfrm>
          </p:grpSpPr>
          <p:pic>
            <p:nvPicPr>
              <p:cNvPr id="34" name="Google Shape;493;p13"/>
              <p:cNvPicPr preferRelativeResize="0"/>
              <p:nvPr/>
            </p:nvPicPr>
            <p:blipFill rotWithShape="1">
              <a:blip r:embed="rId10">
                <a:alphaModFix/>
              </a:blip>
              <a:srcRect l="29532" t="1870" r="27926" b="8688"/>
              <a:stretch/>
            </p:blipFill>
            <p:spPr>
              <a:xfrm>
                <a:off x="105053" y="1967785"/>
                <a:ext cx="306232" cy="86669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" name="Google Shape;494;p13"/>
              <p:cNvPicPr preferRelativeResize="0"/>
              <p:nvPr/>
            </p:nvPicPr>
            <p:blipFill rotWithShape="1">
              <a:blip r:embed="rId10">
                <a:alphaModFix/>
              </a:blip>
              <a:srcRect l="29532" t="1870" r="27926" b="8688"/>
              <a:stretch/>
            </p:blipFill>
            <p:spPr>
              <a:xfrm>
                <a:off x="359396" y="1976691"/>
                <a:ext cx="306232" cy="86669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" name="Google Shape;495;p13"/>
              <p:cNvPicPr preferRelativeResize="0"/>
              <p:nvPr/>
            </p:nvPicPr>
            <p:blipFill rotWithShape="1">
              <a:blip r:embed="rId10">
                <a:alphaModFix/>
              </a:blip>
              <a:srcRect l="29532" t="42478" r="30248" b="8687"/>
              <a:stretch/>
            </p:blipFill>
            <p:spPr>
              <a:xfrm>
                <a:off x="615190" y="2351384"/>
                <a:ext cx="289507" cy="4732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3" name="Google Shape;496;p13"/>
            <p:cNvPicPr preferRelativeResize="0"/>
            <p:nvPr/>
          </p:nvPicPr>
          <p:blipFill rotWithShape="1">
            <a:blip r:embed="rId9">
              <a:alphaModFix/>
            </a:blip>
            <a:srcRect l="22453" r="63372"/>
            <a:stretch/>
          </p:blipFill>
          <p:spPr>
            <a:xfrm>
              <a:off x="1260362" y="2170536"/>
              <a:ext cx="445274" cy="5866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" name="Google Shape;504;p13"/>
          <p:cNvSpPr txBox="1"/>
          <p:nvPr/>
        </p:nvSpPr>
        <p:spPr>
          <a:xfrm>
            <a:off x="794349" y="5156995"/>
            <a:ext cx="2108996" cy="775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95" tIns="63980" rIns="127995" bIns="63980" anchor="t" anchorCtr="0">
            <a:spAutoFit/>
          </a:bodyPr>
          <a:lstStyle/>
          <a:p>
            <a:r>
              <a:rPr lang="en-US" sz="1400" b="1" dirty="0">
                <a:solidFill>
                  <a:srgbClr val="767978"/>
                </a:solidFill>
                <a:latin typeface="+mj-lt"/>
                <a:ea typeface="Calibri"/>
                <a:cs typeface="Calibri"/>
                <a:sym typeface="Calibri"/>
              </a:rPr>
              <a:t>Scrubber dryers </a:t>
            </a:r>
            <a:endParaRPr sz="1400" b="1" dirty="0">
              <a:solidFill>
                <a:srgbClr val="767978"/>
              </a:solidFill>
              <a:latin typeface="+mj-lt"/>
            </a:endParaRPr>
          </a:p>
          <a:p>
            <a:r>
              <a:rPr lang="en-US" sz="1400" b="1" dirty="0">
                <a:solidFill>
                  <a:srgbClr val="767978"/>
                </a:solidFill>
                <a:latin typeface="+mj-lt"/>
                <a:ea typeface="Calibri"/>
                <a:cs typeface="Calibri"/>
                <a:sym typeface="Calibri"/>
              </a:rPr>
              <a:t>Single-disc machines</a:t>
            </a:r>
            <a:endParaRPr sz="1400" b="1" dirty="0">
              <a:solidFill>
                <a:srgbClr val="767978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38" name="Google Shape;505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1920358" y="5689126"/>
            <a:ext cx="963741" cy="1304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506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64671" y="5530752"/>
            <a:ext cx="682818" cy="14053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802799" y="3584497"/>
            <a:ext cx="12902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767978"/>
                </a:solidFill>
                <a:latin typeface="+mj-lt"/>
                <a:ea typeface="Calibri"/>
                <a:cs typeface="Calibri"/>
                <a:sym typeface="Calibri"/>
              </a:rPr>
              <a:t>Twister Pads</a:t>
            </a:r>
            <a:endParaRPr lang="en-US" sz="2000" b="1" dirty="0">
              <a:solidFill>
                <a:srgbClr val="767978"/>
              </a:solidFill>
              <a:latin typeface="+mj-lt"/>
            </a:endParaRPr>
          </a:p>
        </p:txBody>
      </p:sp>
      <p:sp>
        <p:nvSpPr>
          <p:cNvPr id="41" name="Google Shape;415;p10"/>
          <p:cNvSpPr/>
          <p:nvPr/>
        </p:nvSpPr>
        <p:spPr>
          <a:xfrm>
            <a:off x="-217171" y="6129491"/>
            <a:ext cx="1667991" cy="712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lnSpc>
                <a:spcPct val="137500"/>
              </a:lnSpc>
            </a:pPr>
            <a:r>
              <a:rPr lang="en-US" sz="1400" b="1" dirty="0">
                <a:solidFill>
                  <a:srgbClr val="767978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 lang="en-US" sz="1400" b="1" dirty="0">
              <a:solidFill>
                <a:srgbClr val="767978"/>
              </a:solidFill>
            </a:endParaRPr>
          </a:p>
          <a:p>
            <a:pPr marL="0" marR="0" lvl="0" indent="0" algn="r" rtl="0">
              <a:lnSpc>
                <a:spcPct val="137500"/>
              </a:lnSpc>
              <a:spcBef>
                <a:spcPts val="160"/>
              </a:spcBef>
              <a:spcAft>
                <a:spcPts val="0"/>
              </a:spcAft>
              <a:buNone/>
            </a:pPr>
            <a:endParaRPr sz="1400" b="1" dirty="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98;p13"/>
          <p:cNvSpPr txBox="1"/>
          <p:nvPr/>
        </p:nvSpPr>
        <p:spPr>
          <a:xfrm>
            <a:off x="11033885" y="2906127"/>
            <a:ext cx="1687177" cy="611269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5865" tIns="47985" rIns="95865" bIns="47985" anchor="ctr" anchorCtr="0">
            <a:noAutofit/>
          </a:bodyPr>
          <a:lstStyle/>
          <a:p>
            <a:pPr>
              <a:lnSpc>
                <a:spcPct val="130000"/>
              </a:lnSpc>
              <a:buClr>
                <a:srgbClr val="575756"/>
              </a:buClr>
              <a:buSzPts val="900"/>
            </a:pPr>
            <a:r>
              <a:rPr lang="en-US" sz="1260" dirty="0">
                <a:solidFill>
                  <a:srgbClr val="767978"/>
                </a:solidFill>
                <a:latin typeface="Graphik Regular" panose="020B0503030202060203" pitchFamily="34" charset="0"/>
                <a:ea typeface="Calibri"/>
                <a:cs typeface="Calibri"/>
                <a:sym typeface="Calibri"/>
              </a:rPr>
              <a:t>🗹 365 days great looking hard floors for your guests !                            No up, no down periods.</a:t>
            </a:r>
            <a:endParaRPr sz="2520" dirty="0">
              <a:solidFill>
                <a:srgbClr val="767978"/>
              </a:solidFill>
              <a:latin typeface="Graphik Regular" panose="020B0503030202060203" pitchFamily="34" charset="0"/>
            </a:endParaRPr>
          </a:p>
          <a:p>
            <a:pPr>
              <a:lnSpc>
                <a:spcPct val="130000"/>
              </a:lnSpc>
              <a:spcBef>
                <a:spcPts val="1400"/>
              </a:spcBef>
              <a:buClr>
                <a:srgbClr val="575756"/>
              </a:buClr>
              <a:buSzPts val="900"/>
            </a:pPr>
            <a:r>
              <a:rPr lang="en-US" sz="1260" dirty="0">
                <a:solidFill>
                  <a:srgbClr val="767978"/>
                </a:solidFill>
                <a:latin typeface="Graphik Regular" panose="020B0503030202060203" pitchFamily="34" charset="0"/>
                <a:ea typeface="Calibri"/>
                <a:cs typeface="Calibri"/>
                <a:sym typeface="Calibri"/>
              </a:rPr>
              <a:t>🗹 </a:t>
            </a:r>
            <a:r>
              <a:rPr lang="en-US" sz="1260" b="1" dirty="0">
                <a:solidFill>
                  <a:srgbClr val="767978"/>
                </a:solidFill>
                <a:latin typeface="Graphik Regular" panose="020B0503030202060203" pitchFamily="34" charset="0"/>
                <a:ea typeface="Calibri"/>
                <a:cs typeface="Calibri"/>
                <a:sym typeface="Calibri"/>
              </a:rPr>
              <a:t>Reduce</a:t>
            </a:r>
            <a:r>
              <a:rPr lang="en-US" sz="1260" dirty="0">
                <a:solidFill>
                  <a:srgbClr val="767978"/>
                </a:solidFill>
                <a:latin typeface="Graphik Regular" panose="020B0503030202060203" pitchFamily="34" charset="0"/>
                <a:ea typeface="Calibri"/>
                <a:cs typeface="Calibri"/>
                <a:sym typeface="Calibri"/>
              </a:rPr>
              <a:t>: up to 67% less pads thanks to ultra-durability                  🗹 </a:t>
            </a:r>
            <a:r>
              <a:rPr lang="en-US" sz="1260" b="1" dirty="0">
                <a:solidFill>
                  <a:srgbClr val="767978"/>
                </a:solidFill>
                <a:latin typeface="Graphik Regular" panose="020B0503030202060203" pitchFamily="34" charset="0"/>
                <a:ea typeface="Calibri"/>
                <a:cs typeface="Calibri"/>
                <a:sym typeface="Calibri"/>
              </a:rPr>
              <a:t>Reuse</a:t>
            </a:r>
            <a:r>
              <a:rPr lang="en-US" sz="1260" dirty="0">
                <a:solidFill>
                  <a:srgbClr val="767978"/>
                </a:solidFill>
                <a:latin typeface="Graphik Regular" panose="020B0503030202060203" pitchFamily="34" charset="0"/>
                <a:ea typeface="Calibri"/>
                <a:cs typeface="Calibri"/>
                <a:sym typeface="Calibri"/>
              </a:rPr>
              <a:t>: each pad is made of 2,6 recycled PET bottles                        🗹 </a:t>
            </a:r>
            <a:r>
              <a:rPr lang="en-US" sz="1260" b="1" dirty="0">
                <a:solidFill>
                  <a:srgbClr val="767978"/>
                </a:solidFill>
                <a:latin typeface="Graphik Regular" panose="020B0503030202060203" pitchFamily="34" charset="0"/>
                <a:ea typeface="Calibri"/>
                <a:cs typeface="Calibri"/>
                <a:sym typeface="Calibri"/>
              </a:rPr>
              <a:t>Remove</a:t>
            </a:r>
            <a:r>
              <a:rPr lang="en-US" sz="1260" dirty="0">
                <a:solidFill>
                  <a:srgbClr val="767978"/>
                </a:solidFill>
                <a:latin typeface="Graphik Regular" panose="020B0503030202060203" pitchFamily="34" charset="0"/>
                <a:ea typeface="Calibri"/>
                <a:cs typeface="Calibri"/>
                <a:sym typeface="Calibri"/>
              </a:rPr>
              <a:t>: no chemicals, just water!</a:t>
            </a:r>
            <a:endParaRPr sz="2520" dirty="0">
              <a:solidFill>
                <a:srgbClr val="767978"/>
              </a:solidFill>
              <a:latin typeface="Graphik Regular" panose="020B0503030202060203" pitchFamily="34" charset="0"/>
            </a:endParaRPr>
          </a:p>
          <a:p>
            <a:pPr>
              <a:lnSpc>
                <a:spcPct val="130000"/>
              </a:lnSpc>
              <a:spcBef>
                <a:spcPts val="1400"/>
              </a:spcBef>
              <a:buClr>
                <a:srgbClr val="575756"/>
              </a:buClr>
              <a:buSzPts val="900"/>
            </a:pPr>
            <a:r>
              <a:rPr lang="en-US" sz="1260" dirty="0">
                <a:solidFill>
                  <a:srgbClr val="767978"/>
                </a:solidFill>
                <a:latin typeface="Graphik Regular" panose="020B0503030202060203" pitchFamily="34" charset="0"/>
                <a:ea typeface="Calibri"/>
                <a:cs typeface="Calibri"/>
                <a:sym typeface="Calibri"/>
              </a:rPr>
              <a:t>🗹 Achieve between </a:t>
            </a:r>
            <a:r>
              <a:rPr lang="en-US" sz="1260" b="1" dirty="0">
                <a:solidFill>
                  <a:srgbClr val="767978"/>
                </a:solidFill>
                <a:latin typeface="Graphik Regular" panose="020B0503030202060203" pitchFamily="34" charset="0"/>
                <a:ea typeface="Calibri"/>
                <a:cs typeface="Calibri"/>
                <a:sym typeface="Calibri"/>
              </a:rPr>
              <a:t>20 and 40% operational costs reduction</a:t>
            </a:r>
            <a:r>
              <a:rPr lang="en-US" sz="1260" dirty="0">
                <a:solidFill>
                  <a:srgbClr val="767978"/>
                </a:solidFill>
                <a:latin typeface="Graphik Regular" panose="020B0503030202060203" pitchFamily="34" charset="0"/>
                <a:ea typeface="Calibri"/>
                <a:cs typeface="Calibri"/>
                <a:sym typeface="Calibri"/>
              </a:rPr>
              <a:t>. Extended floors lifetime.</a:t>
            </a:r>
            <a:endParaRPr sz="2520" dirty="0">
              <a:solidFill>
                <a:srgbClr val="767978"/>
              </a:solidFill>
              <a:latin typeface="Graphik Regular" panose="020B0503030202060203" pitchFamily="34" charset="0"/>
            </a:endParaRPr>
          </a:p>
        </p:txBody>
      </p:sp>
      <p:pic>
        <p:nvPicPr>
          <p:cNvPr id="43" name="Google Shape;499;p13" descr="C:\Users\vd0406\Desktop\Untitled-22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432124" y="3091379"/>
            <a:ext cx="497008" cy="497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500;p13" descr="C:\Users\vd0406\Desktop\Untitled-24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419954" y="4492783"/>
            <a:ext cx="521349" cy="52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501;p13" descr="C:\Users\vd0406\Desktop\Untitled-23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459445" y="7410791"/>
            <a:ext cx="501010" cy="50101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502;p13"/>
          <p:cNvSpPr/>
          <p:nvPr/>
        </p:nvSpPr>
        <p:spPr>
          <a:xfrm>
            <a:off x="10309584" y="2906126"/>
            <a:ext cx="2411478" cy="6112691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7995" tIns="63980" rIns="127995" bIns="63980" anchor="ctr" anchorCtr="0">
            <a:noAutofit/>
          </a:bodyPr>
          <a:lstStyle/>
          <a:p>
            <a:pPr algn="ctr"/>
            <a:endParaRPr sz="196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503;p13"/>
          <p:cNvSpPr/>
          <p:nvPr/>
        </p:nvSpPr>
        <p:spPr>
          <a:xfrm>
            <a:off x="3207667" y="3068168"/>
            <a:ext cx="6997164" cy="191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95" tIns="63980" rIns="127995" bIns="6398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300" dirty="0">
                <a:solidFill>
                  <a:srgbClr val="767978"/>
                </a:solidFill>
                <a:latin typeface="Graphik Regular" panose="020B0503030202060203" pitchFamily="34" charset="0"/>
                <a:ea typeface="Calibri"/>
                <a:cs typeface="Calibri"/>
                <a:sym typeface="Calibri"/>
              </a:rPr>
              <a:t>Twister by Diversey is a revolutionary set of floor care pads made from recycled PET, impregnated with billions of microscopic diamonds, that clean and micro-polish your floor at the same time. </a:t>
            </a:r>
            <a:r>
              <a:rPr lang="en-US" sz="1300" b="1" dirty="0">
                <a:solidFill>
                  <a:srgbClr val="767978"/>
                </a:solidFill>
                <a:latin typeface="Graphik Regular" panose="020B0503030202060203" pitchFamily="34" charset="0"/>
                <a:ea typeface="Calibri"/>
                <a:cs typeface="Calibri"/>
                <a:sym typeface="Calibri"/>
              </a:rPr>
              <a:t>Completely without chemicals.</a:t>
            </a:r>
            <a:endParaRPr sz="1300" b="1" dirty="0">
              <a:solidFill>
                <a:srgbClr val="767978"/>
              </a:solidFill>
              <a:latin typeface="Graphik Regular" panose="020B0503030202060203" pitchFamily="34" charset="0"/>
            </a:endParaRPr>
          </a:p>
          <a:p>
            <a:pPr algn="just">
              <a:lnSpc>
                <a:spcPct val="120000"/>
              </a:lnSpc>
              <a:spcBef>
                <a:spcPts val="840"/>
              </a:spcBef>
            </a:pPr>
            <a:r>
              <a:rPr lang="en-US" sz="1300" dirty="0">
                <a:solidFill>
                  <a:srgbClr val="767978"/>
                </a:solidFill>
                <a:latin typeface="Graphik Regular" panose="020B0503030202060203" pitchFamily="34" charset="0"/>
                <a:ea typeface="Calibri"/>
                <a:cs typeface="Calibri"/>
                <a:sym typeface="Calibri"/>
              </a:rPr>
              <a:t>Besides by cleaning and polishing the floor with billions of microscopic diamonds, Twister creates a smoother surface that is harder to breach by bacteria and easily eliminated during daily cleaning. While floors get constantly re-soiled with traffic, efficient elimination of pathogen presence will increase safety. </a:t>
            </a:r>
            <a:endParaRPr sz="1300" dirty="0">
              <a:solidFill>
                <a:srgbClr val="767978"/>
              </a:solidFill>
              <a:latin typeface="Graphik Regular" panose="020B0503030202060203" pitchFamily="34" charset="0"/>
            </a:endParaRPr>
          </a:p>
        </p:txBody>
      </p:sp>
      <p:graphicFrame>
        <p:nvGraphicFramePr>
          <p:cNvPr id="52" name="Google Shape;472;p13"/>
          <p:cNvGraphicFramePr/>
          <p:nvPr>
            <p:extLst>
              <p:ext uri="{D42A27DB-BD31-4B8C-83A1-F6EECF244321}">
                <p14:modId xmlns:p14="http://schemas.microsoft.com/office/powerpoint/2010/main" val="4175496001"/>
              </p:ext>
            </p:extLst>
          </p:nvPr>
        </p:nvGraphicFramePr>
        <p:xfrm>
          <a:off x="3306663" y="4929929"/>
          <a:ext cx="6363004" cy="216621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094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0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85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45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473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22469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128030" marR="128030" marT="64015" marB="6401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Mount the pad </a:t>
                      </a:r>
                      <a:r>
                        <a:rPr lang="en-US" sz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coloured</a:t>
                      </a: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side down.</a:t>
                      </a:r>
                      <a:endParaRPr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8030" marR="128030" marT="64015" marB="6401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8030" marR="128030" marT="64015" marB="6401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Fill the machine with water only!</a:t>
                      </a:r>
                      <a:endParaRPr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8030" marR="128030" marT="64015" marB="6401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8030" marR="128030" marT="64015" marB="6401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Daily cleaning</a:t>
                      </a:r>
                      <a:endParaRPr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routine.</a:t>
                      </a:r>
                      <a:endParaRPr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8030" marR="128030" marT="64015" marB="6401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15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128030" marR="128030" marT="64015" marB="6401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After each use, rinse</a:t>
                      </a:r>
                      <a:endParaRPr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the Twister</a:t>
                      </a:r>
                      <a:r>
                        <a:rPr lang="en-US" sz="1200" baseline="30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TM</a:t>
                      </a: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 pad.</a:t>
                      </a:r>
                      <a:endParaRPr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8030" marR="128030" marT="64015" marB="6401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8030" marR="128030" marT="64015" marB="6401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If the colour is gone, change the pad.</a:t>
                      </a:r>
                      <a:endParaRPr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8030" marR="128030" marT="64015" marB="6401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8030" marR="128030" marT="64015" marB="6401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8030" marR="128030" marT="64015" marB="6401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3" name="Google Shape;473;p1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729079" y="5145679"/>
            <a:ext cx="881486" cy="694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484;p13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399814" y="5198297"/>
            <a:ext cx="729642" cy="581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485;p13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547724" y="5154316"/>
            <a:ext cx="775583" cy="637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486;p1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370033" y="6223976"/>
            <a:ext cx="733815" cy="699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487;p13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5509660" y="6234380"/>
            <a:ext cx="775450" cy="7048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hthoek 3"/>
          <p:cNvSpPr/>
          <p:nvPr/>
        </p:nvSpPr>
        <p:spPr>
          <a:xfrm>
            <a:off x="810787" y="3083657"/>
            <a:ext cx="13428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767978"/>
                </a:solidFill>
                <a:latin typeface="Calibri"/>
                <a:ea typeface="Calibri"/>
                <a:cs typeface="Calibri"/>
                <a:sym typeface="Calibri"/>
              </a:rPr>
              <a:t>Only use water </a:t>
            </a:r>
          </a:p>
          <a:p>
            <a:pPr algn="ctr"/>
            <a:r>
              <a:rPr lang="en-US" sz="1400" b="1" dirty="0">
                <a:solidFill>
                  <a:srgbClr val="767978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endParaRPr lang="en-US" sz="1400" b="1" dirty="0">
              <a:solidFill>
                <a:srgbClr val="767978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4D7DE43A-8FE0-4367-9572-B881F29BCCAA}"/>
              </a:ext>
            </a:extLst>
          </p:cNvPr>
          <p:cNvSpPr/>
          <p:nvPr/>
        </p:nvSpPr>
        <p:spPr>
          <a:xfrm>
            <a:off x="914399" y="9201287"/>
            <a:ext cx="114394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200" dirty="0">
                <a:solidFill>
                  <a:srgbClr val="767978"/>
                </a:solidFill>
              </a:rPr>
              <a:t>* Please check PIS, SDS for detailed information http://sds.diversey.com | Use biocides safely. Always read the label and product information before use </a:t>
            </a:r>
          </a:p>
        </p:txBody>
      </p:sp>
      <p:sp>
        <p:nvSpPr>
          <p:cNvPr id="54" name="Google Shape;132;p2"/>
          <p:cNvSpPr/>
          <p:nvPr/>
        </p:nvSpPr>
        <p:spPr>
          <a:xfrm rot="10800000" flipH="1">
            <a:off x="-1" y="2364196"/>
            <a:ext cx="12801600" cy="10136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88625" tIns="44300" rIns="88625" bIns="44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Picture 4" descr="https://hub.diversey.com/hubfs/Global%20/IHG/DUO%20Logo%20IHG%20Diversey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501" y="332653"/>
            <a:ext cx="3456596" cy="80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333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016082E-DFF1-4B96-A3D0-6D6AC7CCED8F}"/>
              </a:ext>
            </a:extLst>
          </p:cNvPr>
          <p:cNvSpPr txBox="1"/>
          <p:nvPr/>
        </p:nvSpPr>
        <p:spPr>
          <a:xfrm>
            <a:off x="1763485" y="1607682"/>
            <a:ext cx="9274629" cy="59657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dirty="0">
                <a:solidFill>
                  <a:srgbClr val="767978"/>
                </a:solidFill>
                <a:latin typeface="Graphik Regular" panose="020B0503030202060203" pitchFamily="34" charset="0"/>
              </a:rPr>
              <a:t>ODOUR CONTROL</a:t>
            </a:r>
            <a:endParaRPr lang="en-GB" sz="2800" b="1" dirty="0">
              <a:solidFill>
                <a:srgbClr val="767978"/>
              </a:solidFill>
              <a:latin typeface="Graphik Regular" panose="020B0503030202060203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4EEF91A2-70E8-46D3-9FBF-12691CDC918B}"/>
              </a:ext>
            </a:extLst>
          </p:cNvPr>
          <p:cNvSpPr/>
          <p:nvPr/>
        </p:nvSpPr>
        <p:spPr>
          <a:xfrm>
            <a:off x="660228" y="2572501"/>
            <a:ext cx="2692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cap="all" dirty="0">
                <a:solidFill>
                  <a:srgbClr val="767978"/>
                </a:solidFill>
              </a:rPr>
              <a:t>Cleaning product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3161BD8C-7366-4FAB-A183-F748B0335338}"/>
              </a:ext>
            </a:extLst>
          </p:cNvPr>
          <p:cNvCxnSpPr>
            <a:cxnSpLocks/>
          </p:cNvCxnSpPr>
          <p:nvPr/>
        </p:nvCxnSpPr>
        <p:spPr>
          <a:xfrm>
            <a:off x="738606" y="2962502"/>
            <a:ext cx="2377293" cy="0"/>
          </a:xfrm>
          <a:prstGeom prst="line">
            <a:avLst/>
          </a:prstGeom>
          <a:ln>
            <a:solidFill>
              <a:srgbClr val="76797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FBAD56F5-655C-4BE3-BA3D-8527CD044A76}"/>
              </a:ext>
            </a:extLst>
          </p:cNvPr>
          <p:cNvSpPr/>
          <p:nvPr/>
        </p:nvSpPr>
        <p:spPr>
          <a:xfrm>
            <a:off x="3556529" y="2567572"/>
            <a:ext cx="2692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cap="all" dirty="0">
                <a:solidFill>
                  <a:srgbClr val="767978"/>
                </a:solidFill>
              </a:rPr>
              <a:t>Cleaning PROCESS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xmlns="" id="{7E21C92F-DBF7-41F3-9234-859F1FDB1189}"/>
              </a:ext>
            </a:extLst>
          </p:cNvPr>
          <p:cNvCxnSpPr>
            <a:cxnSpLocks/>
          </p:cNvCxnSpPr>
          <p:nvPr/>
        </p:nvCxnSpPr>
        <p:spPr>
          <a:xfrm>
            <a:off x="3634907" y="2957573"/>
            <a:ext cx="5409303" cy="0"/>
          </a:xfrm>
          <a:prstGeom prst="line">
            <a:avLst/>
          </a:prstGeom>
          <a:ln>
            <a:solidFill>
              <a:srgbClr val="76797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E8AE0EAE-1004-4387-9FD1-EFC4205C9E37}"/>
              </a:ext>
            </a:extLst>
          </p:cNvPr>
          <p:cNvSpPr/>
          <p:nvPr/>
        </p:nvSpPr>
        <p:spPr>
          <a:xfrm>
            <a:off x="640632" y="7508243"/>
            <a:ext cx="2692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cap="all" dirty="0">
                <a:solidFill>
                  <a:srgbClr val="767978"/>
                </a:solidFill>
              </a:rPr>
              <a:t>WHEN TO DO IT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9E59D4C2-5F2B-43A3-900D-9769DD828EF6}"/>
              </a:ext>
            </a:extLst>
          </p:cNvPr>
          <p:cNvCxnSpPr>
            <a:cxnSpLocks/>
          </p:cNvCxnSpPr>
          <p:nvPr/>
        </p:nvCxnSpPr>
        <p:spPr>
          <a:xfrm>
            <a:off x="719010" y="7898244"/>
            <a:ext cx="2024209" cy="0"/>
          </a:xfrm>
          <a:prstGeom prst="line">
            <a:avLst/>
          </a:prstGeom>
          <a:ln>
            <a:solidFill>
              <a:srgbClr val="76797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1CA7FAE2-044F-417B-A34A-5467EA3CC650}"/>
              </a:ext>
            </a:extLst>
          </p:cNvPr>
          <p:cNvSpPr/>
          <p:nvPr/>
        </p:nvSpPr>
        <p:spPr>
          <a:xfrm>
            <a:off x="1398318" y="8004946"/>
            <a:ext cx="2381646" cy="73866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lvl="0"/>
            <a:r>
              <a:rPr lang="en-US" sz="1400" dirty="0">
                <a:solidFill>
                  <a:srgbClr val="767978"/>
                </a:solidFill>
                <a:ea typeface="Calibri"/>
                <a:cs typeface="Calibri"/>
                <a:sym typeface="Calibri"/>
              </a:rPr>
              <a:t>As malodour occurs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EE96934F-61D2-4E9E-960D-2BCA534BA3C8}"/>
              </a:ext>
            </a:extLst>
          </p:cNvPr>
          <p:cNvGrpSpPr/>
          <p:nvPr/>
        </p:nvGrpSpPr>
        <p:grpSpPr>
          <a:xfrm>
            <a:off x="725127" y="8032315"/>
            <a:ext cx="658368" cy="670451"/>
            <a:chOff x="4046181" y="5883345"/>
            <a:chExt cx="658368" cy="670451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xmlns="" id="{6241AB55-104A-4DE1-B4D9-2990CC7F8769}"/>
                </a:ext>
              </a:extLst>
            </p:cNvPr>
            <p:cNvSpPr/>
            <p:nvPr/>
          </p:nvSpPr>
          <p:spPr>
            <a:xfrm>
              <a:off x="4046181" y="5883345"/>
              <a:ext cx="658368" cy="657388"/>
            </a:xfrm>
            <a:prstGeom prst="ellipse">
              <a:avLst/>
            </a:prstGeom>
            <a:solidFill>
              <a:srgbClr val="767978"/>
            </a:solidFill>
            <a:ln>
              <a:solidFill>
                <a:srgbClr val="7679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767978"/>
                </a:solidFill>
              </a:endParaRPr>
            </a:p>
          </p:txBody>
        </p:sp>
        <p:pic>
          <p:nvPicPr>
            <p:cNvPr id="95" name="Graphic 94">
              <a:extLst>
                <a:ext uri="{FF2B5EF4-FFF2-40B4-BE49-F238E27FC236}">
                  <a16:creationId xmlns:a16="http://schemas.microsoft.com/office/drawing/2014/main" xmlns="" id="{3D11F635-090B-4F24-B3E2-44008CA95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153100" y="5979604"/>
              <a:ext cx="459353" cy="574192"/>
            </a:xfrm>
            <a:prstGeom prst="rect">
              <a:avLst/>
            </a:prstGeom>
          </p:spPr>
        </p:pic>
      </p:grpSp>
      <p:sp>
        <p:nvSpPr>
          <p:cNvPr id="49" name="Rectangle 85">
            <a:extLst>
              <a:ext uri="{FF2B5EF4-FFF2-40B4-BE49-F238E27FC236}">
                <a16:creationId xmlns:a16="http://schemas.microsoft.com/office/drawing/2014/main" xmlns="" id="{FBAD56F5-655C-4BE3-BA3D-8527CD044A76}"/>
              </a:ext>
            </a:extLst>
          </p:cNvPr>
          <p:cNvSpPr/>
          <p:nvPr/>
        </p:nvSpPr>
        <p:spPr>
          <a:xfrm>
            <a:off x="3832250" y="7507502"/>
            <a:ext cx="2692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cap="all" dirty="0">
                <a:solidFill>
                  <a:srgbClr val="767978"/>
                </a:solidFill>
              </a:rPr>
              <a:t>Cleaning PROCESS</a:t>
            </a:r>
          </a:p>
        </p:txBody>
      </p:sp>
      <p:cxnSp>
        <p:nvCxnSpPr>
          <p:cNvPr id="50" name="Straight Connector 86">
            <a:extLst>
              <a:ext uri="{FF2B5EF4-FFF2-40B4-BE49-F238E27FC236}">
                <a16:creationId xmlns:a16="http://schemas.microsoft.com/office/drawing/2014/main" xmlns="" id="{7E21C92F-DBF7-41F3-9234-859F1FDB1189}"/>
              </a:ext>
            </a:extLst>
          </p:cNvPr>
          <p:cNvCxnSpPr>
            <a:cxnSpLocks/>
          </p:cNvCxnSpPr>
          <p:nvPr/>
        </p:nvCxnSpPr>
        <p:spPr>
          <a:xfrm>
            <a:off x="3910628" y="7897503"/>
            <a:ext cx="5409303" cy="0"/>
          </a:xfrm>
          <a:prstGeom prst="line">
            <a:avLst/>
          </a:prstGeom>
          <a:ln>
            <a:solidFill>
              <a:srgbClr val="76797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ctangle 87">
            <a:extLst>
              <a:ext uri="{FF2B5EF4-FFF2-40B4-BE49-F238E27FC236}">
                <a16:creationId xmlns:a16="http://schemas.microsoft.com/office/drawing/2014/main" xmlns="" id="{57FABA24-7065-490C-9319-8AFB7068C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2249" y="8088912"/>
            <a:ext cx="7205865" cy="82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2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0" hangingPunct="0">
              <a:spcBef>
                <a:spcPct val="20000"/>
              </a:spcBef>
              <a:buAutoNum type="arabicPeriod"/>
              <a:defRPr/>
            </a:pPr>
            <a:r>
              <a:rPr lang="en-US" sz="1400" dirty="0">
                <a:solidFill>
                  <a:srgbClr val="767978"/>
                </a:solidFill>
                <a:cs typeface="Arial" pitchFamily="34" charset="0"/>
                <a:sym typeface="Wingdings" pitchFamily="2" charset="2"/>
              </a:rPr>
              <a:t>Wash hands &amp; put on gloves</a:t>
            </a:r>
          </a:p>
          <a:p>
            <a:pPr marL="342900" indent="-342900" eaLnBrk="0" hangingPunct="0">
              <a:spcBef>
                <a:spcPct val="20000"/>
              </a:spcBef>
              <a:buAutoNum type="arabicPeriod"/>
              <a:defRPr/>
            </a:pPr>
            <a:r>
              <a:rPr lang="en-US" sz="1400" dirty="0">
                <a:solidFill>
                  <a:srgbClr val="767978"/>
                </a:solidFill>
                <a:cs typeface="Arial" pitchFamily="34" charset="0"/>
                <a:sym typeface="Wingdings" pitchFamily="2" charset="2"/>
              </a:rPr>
              <a:t>Follow process as described above</a:t>
            </a:r>
          </a:p>
          <a:p>
            <a:pPr marL="342900" indent="-342900" eaLnBrk="0" hangingPunct="0">
              <a:spcBef>
                <a:spcPct val="20000"/>
              </a:spcBef>
              <a:buAutoNum type="arabicPeriod"/>
              <a:defRPr/>
            </a:pPr>
            <a:r>
              <a:rPr lang="en-US" sz="1400" dirty="0">
                <a:solidFill>
                  <a:srgbClr val="767978"/>
                </a:solidFill>
                <a:cs typeface="Arial" pitchFamily="34" charset="0"/>
                <a:sym typeface="Wingdings" pitchFamily="2" charset="2"/>
              </a:rPr>
              <a:t>Discard used gloves</a:t>
            </a:r>
          </a:p>
          <a:p>
            <a:pPr marL="342900" indent="-342900" eaLnBrk="0" hangingPunct="0">
              <a:spcBef>
                <a:spcPct val="20000"/>
              </a:spcBef>
              <a:buAutoNum type="arabicPeriod"/>
              <a:defRPr/>
            </a:pPr>
            <a:r>
              <a:rPr lang="en-US" sz="1400" dirty="0">
                <a:solidFill>
                  <a:srgbClr val="767978"/>
                </a:solidFill>
                <a:cs typeface="Arial" pitchFamily="34" charset="0"/>
                <a:sym typeface="Wingdings" pitchFamily="2" charset="2"/>
              </a:rPr>
              <a:t>Wash hands</a:t>
            </a:r>
          </a:p>
        </p:txBody>
      </p:sp>
      <p:sp>
        <p:nvSpPr>
          <p:cNvPr id="54" name="Google Shape;515;p14"/>
          <p:cNvSpPr/>
          <p:nvPr/>
        </p:nvSpPr>
        <p:spPr>
          <a:xfrm>
            <a:off x="1430792" y="3180196"/>
            <a:ext cx="2237621" cy="98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95" tIns="63980" rIns="127995" bIns="6398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b="1" dirty="0">
                <a:solidFill>
                  <a:srgbClr val="767978"/>
                </a:solidFill>
                <a:ea typeface="Calibri"/>
                <a:cs typeface="Calibri"/>
                <a:sym typeface="Calibri"/>
              </a:rPr>
              <a:t>Good Sense Breakdown</a:t>
            </a:r>
            <a:endParaRPr sz="1400" dirty="0">
              <a:solidFill>
                <a:srgbClr val="767978"/>
              </a:solidFill>
            </a:endParaRPr>
          </a:p>
          <a:p>
            <a:pPr>
              <a:lnSpc>
                <a:spcPct val="110000"/>
              </a:lnSpc>
              <a:spcBef>
                <a:spcPts val="1120"/>
              </a:spcBef>
            </a:pPr>
            <a:r>
              <a:rPr lang="en-US" sz="1400" b="1" dirty="0">
                <a:solidFill>
                  <a:srgbClr val="767978"/>
                </a:solidFill>
                <a:ea typeface="Calibri"/>
                <a:cs typeface="Calibri"/>
                <a:sym typeface="Calibri"/>
              </a:rPr>
              <a:t>Dosage</a:t>
            </a:r>
            <a:r>
              <a:rPr lang="en-US" sz="1400" dirty="0">
                <a:solidFill>
                  <a:srgbClr val="767978"/>
                </a:solidFill>
                <a:ea typeface="Calibri"/>
                <a:cs typeface="Calibri"/>
                <a:sym typeface="Calibri"/>
              </a:rPr>
              <a:t>: 5% - neat*</a:t>
            </a:r>
            <a:endParaRPr sz="1400" dirty="0">
              <a:solidFill>
                <a:srgbClr val="767978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22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47674" y="4160997"/>
            <a:ext cx="593506" cy="65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23;p14" descr="C:\Users\ch052171\Downloads\101100941-Good Sense Breakdown 6x1L W207-1L-RGB-300x300px (1).png"/>
          <p:cNvPicPr preferRelativeResize="0"/>
          <p:nvPr/>
        </p:nvPicPr>
        <p:blipFill rotWithShape="1">
          <a:blip r:embed="rId8">
            <a:alphaModFix/>
          </a:blip>
          <a:srcRect l="34089" r="31823"/>
          <a:stretch/>
        </p:blipFill>
        <p:spPr>
          <a:xfrm>
            <a:off x="693167" y="3104795"/>
            <a:ext cx="532602" cy="15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24;p14" descr="C:\Users\ch052171\Downloads\7523386-Good_Sense_Breakdown-trigger-refill-bottle-RGB-300x300px.png"/>
          <p:cNvPicPr preferRelativeResize="0"/>
          <p:nvPr/>
        </p:nvPicPr>
        <p:blipFill rotWithShape="1">
          <a:blip r:embed="rId9">
            <a:alphaModFix/>
          </a:blip>
          <a:srcRect l="25141" r="31333"/>
          <a:stretch/>
        </p:blipFill>
        <p:spPr>
          <a:xfrm>
            <a:off x="1007025" y="3598068"/>
            <a:ext cx="528546" cy="121433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527;p14"/>
          <p:cNvSpPr txBox="1"/>
          <p:nvPr/>
        </p:nvSpPr>
        <p:spPr>
          <a:xfrm>
            <a:off x="1325797" y="6497756"/>
            <a:ext cx="1164106" cy="74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00" tIns="47985" rIns="95200" bIns="47985" anchor="t" anchorCtr="0">
            <a:spAutoFit/>
          </a:bodyPr>
          <a:lstStyle/>
          <a:p>
            <a:pPr algn="ctr"/>
            <a:r>
              <a:rPr lang="en-US" sz="1400" dirty="0">
                <a:solidFill>
                  <a:srgbClr val="767978"/>
                </a:solidFill>
                <a:ea typeface="Calibri"/>
                <a:cs typeface="Calibri"/>
                <a:sym typeface="Calibri"/>
              </a:rPr>
              <a:t>Perfumed </a:t>
            </a:r>
            <a:endParaRPr sz="1400" dirty="0">
              <a:solidFill>
                <a:srgbClr val="767978"/>
              </a:solidFill>
              <a:ea typeface="Calibri"/>
              <a:cs typeface="Calibri"/>
              <a:sym typeface="Calibri"/>
            </a:endParaRPr>
          </a:p>
          <a:p>
            <a:pPr algn="ctr"/>
            <a:r>
              <a:rPr lang="en-US" sz="1400" dirty="0">
                <a:solidFill>
                  <a:srgbClr val="767978"/>
                </a:solidFill>
                <a:ea typeface="Calibri"/>
                <a:cs typeface="Calibri"/>
                <a:sym typeface="Calibri"/>
              </a:rPr>
              <a:t>gel-active molecules</a:t>
            </a:r>
            <a:endParaRPr sz="1400" dirty="0">
              <a:solidFill>
                <a:srgbClr val="767978"/>
              </a:solidFill>
            </a:endParaRPr>
          </a:p>
        </p:txBody>
      </p:sp>
      <p:pic>
        <p:nvPicPr>
          <p:cNvPr id="71" name="Google Shape;528;p14" descr="panier4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70235" y="5699746"/>
            <a:ext cx="726509" cy="970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529;p14"/>
          <p:cNvPicPr preferRelativeResize="0"/>
          <p:nvPr/>
        </p:nvPicPr>
        <p:blipFill rotWithShape="1">
          <a:blip r:embed="rId11">
            <a:alphaModFix/>
          </a:blip>
          <a:srcRect l="25201" r="32568"/>
          <a:stretch/>
        </p:blipFill>
        <p:spPr>
          <a:xfrm flipH="1">
            <a:off x="718854" y="5785118"/>
            <a:ext cx="585476" cy="162973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530;p14"/>
          <p:cNvSpPr/>
          <p:nvPr/>
        </p:nvSpPr>
        <p:spPr>
          <a:xfrm>
            <a:off x="616052" y="4901986"/>
            <a:ext cx="3052361" cy="117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00" tIns="47985" rIns="95200" bIns="47985" anchor="t" anchorCtr="0">
            <a:spAutoFit/>
          </a:bodyPr>
          <a:lstStyle/>
          <a:p>
            <a:r>
              <a:rPr lang="en-US" sz="1400" b="1" dirty="0">
                <a:solidFill>
                  <a:srgbClr val="767978"/>
                </a:solidFill>
                <a:ea typeface="Calibri"/>
                <a:cs typeface="Calibri"/>
                <a:sym typeface="Calibri"/>
              </a:rPr>
              <a:t>Good Sense Nomad aroma diffuser </a:t>
            </a:r>
          </a:p>
          <a:p>
            <a:r>
              <a:rPr lang="en-US" sz="1400" dirty="0">
                <a:solidFill>
                  <a:srgbClr val="767978"/>
                </a:solidFill>
                <a:ea typeface="Calibri"/>
                <a:cs typeface="Calibri"/>
                <a:sym typeface="Calibri"/>
              </a:rPr>
              <a:t>with patented Gel-active technology</a:t>
            </a:r>
            <a:endParaRPr sz="1400" dirty="0">
              <a:solidFill>
                <a:srgbClr val="767978"/>
              </a:solidFill>
            </a:endParaRPr>
          </a:p>
          <a:p>
            <a:endParaRPr sz="1400" b="1" dirty="0">
              <a:solidFill>
                <a:srgbClr val="767978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531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24742" y="6216569"/>
            <a:ext cx="593506" cy="65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63" y="3212438"/>
            <a:ext cx="8353087" cy="3667077"/>
          </a:xfrm>
          <a:prstGeom prst="rect">
            <a:avLst/>
          </a:prstGeom>
        </p:spPr>
      </p:pic>
      <p:cxnSp>
        <p:nvCxnSpPr>
          <p:cNvPr id="7" name="Rechte verbindingslijn 6"/>
          <p:cNvCxnSpPr/>
          <p:nvPr/>
        </p:nvCxnSpPr>
        <p:spPr>
          <a:xfrm>
            <a:off x="3779964" y="3194310"/>
            <a:ext cx="80645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97009EFE-1475-46E3-B94F-1477D32AC32E}"/>
              </a:ext>
            </a:extLst>
          </p:cNvPr>
          <p:cNvSpPr/>
          <p:nvPr/>
        </p:nvSpPr>
        <p:spPr>
          <a:xfrm>
            <a:off x="914399" y="9248179"/>
            <a:ext cx="114394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200" dirty="0">
                <a:solidFill>
                  <a:srgbClr val="767978"/>
                </a:solidFill>
              </a:rPr>
              <a:t>* Please check PIS, SDS for detailed information http://sds.diversey.com | Use biocides safely. Always read the label and product information before use </a:t>
            </a:r>
          </a:p>
        </p:txBody>
      </p:sp>
      <p:sp>
        <p:nvSpPr>
          <p:cNvPr id="34" name="Google Shape;132;p2"/>
          <p:cNvSpPr/>
          <p:nvPr/>
        </p:nvSpPr>
        <p:spPr>
          <a:xfrm rot="10800000" flipH="1">
            <a:off x="-1" y="2364196"/>
            <a:ext cx="12801600" cy="10136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88625" tIns="44300" rIns="88625" bIns="44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Picture 4" descr="https://hub.diversey.com/hubfs/Global%20/IHG/DUO%20Logo%20IHG%20Diversey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501" y="332653"/>
            <a:ext cx="3456596" cy="80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082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016082E-DFF1-4B96-A3D0-6D6AC7CCED8F}"/>
              </a:ext>
            </a:extLst>
          </p:cNvPr>
          <p:cNvSpPr txBox="1"/>
          <p:nvPr/>
        </p:nvSpPr>
        <p:spPr>
          <a:xfrm>
            <a:off x="1763485" y="1607682"/>
            <a:ext cx="9274629" cy="59657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dirty="0">
                <a:solidFill>
                  <a:srgbClr val="767978"/>
                </a:solidFill>
                <a:latin typeface="Graphik Regular" panose="020B0503030202060203" pitchFamily="34" charset="0"/>
              </a:rPr>
              <a:t>HEAVY DESCALING (FLOORS, WALLS, WASHROOMS)</a:t>
            </a:r>
            <a:endParaRPr lang="en-GB" sz="2800" b="1" dirty="0">
              <a:solidFill>
                <a:srgbClr val="767978"/>
              </a:solidFill>
              <a:latin typeface="Graphik Regular" panose="020B0503030202060203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4EEF91A2-70E8-46D3-9FBF-12691CDC918B}"/>
              </a:ext>
            </a:extLst>
          </p:cNvPr>
          <p:cNvSpPr/>
          <p:nvPr/>
        </p:nvSpPr>
        <p:spPr>
          <a:xfrm>
            <a:off x="660228" y="2572501"/>
            <a:ext cx="2692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cap="all" dirty="0">
                <a:solidFill>
                  <a:srgbClr val="767978"/>
                </a:solidFill>
                <a:latin typeface="Graphik Regular" panose="020B0503030202060203" pitchFamily="34" charset="0"/>
              </a:rPr>
              <a:t>Cleaning product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3161BD8C-7366-4FAB-A183-F748B0335338}"/>
              </a:ext>
            </a:extLst>
          </p:cNvPr>
          <p:cNvCxnSpPr>
            <a:cxnSpLocks/>
          </p:cNvCxnSpPr>
          <p:nvPr/>
        </p:nvCxnSpPr>
        <p:spPr>
          <a:xfrm>
            <a:off x="738606" y="2962502"/>
            <a:ext cx="2377293" cy="0"/>
          </a:xfrm>
          <a:prstGeom prst="line">
            <a:avLst/>
          </a:prstGeom>
          <a:ln>
            <a:solidFill>
              <a:srgbClr val="76797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FBAD56F5-655C-4BE3-BA3D-8527CD044A76}"/>
              </a:ext>
            </a:extLst>
          </p:cNvPr>
          <p:cNvSpPr/>
          <p:nvPr/>
        </p:nvSpPr>
        <p:spPr>
          <a:xfrm>
            <a:off x="3556529" y="2567572"/>
            <a:ext cx="2692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cap="all" dirty="0">
                <a:solidFill>
                  <a:srgbClr val="767978"/>
                </a:solidFill>
                <a:latin typeface="Graphik Regular" panose="020B0503030202060203" pitchFamily="34" charset="0"/>
              </a:rPr>
              <a:t>Cleaning PROCESS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xmlns="" id="{7E21C92F-DBF7-41F3-9234-859F1FDB1189}"/>
              </a:ext>
            </a:extLst>
          </p:cNvPr>
          <p:cNvCxnSpPr>
            <a:cxnSpLocks/>
          </p:cNvCxnSpPr>
          <p:nvPr/>
        </p:nvCxnSpPr>
        <p:spPr>
          <a:xfrm>
            <a:off x="3634907" y="2957573"/>
            <a:ext cx="5409303" cy="0"/>
          </a:xfrm>
          <a:prstGeom prst="line">
            <a:avLst/>
          </a:prstGeom>
          <a:ln>
            <a:solidFill>
              <a:srgbClr val="76797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E8AE0EAE-1004-4387-9FD1-EFC4205C9E37}"/>
              </a:ext>
            </a:extLst>
          </p:cNvPr>
          <p:cNvSpPr/>
          <p:nvPr/>
        </p:nvSpPr>
        <p:spPr>
          <a:xfrm>
            <a:off x="640632" y="7027600"/>
            <a:ext cx="2692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cap="all" dirty="0">
                <a:solidFill>
                  <a:srgbClr val="767978"/>
                </a:solidFill>
              </a:rPr>
              <a:t>WHEN TO DO IT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9E59D4C2-5F2B-43A3-900D-9769DD828EF6}"/>
              </a:ext>
            </a:extLst>
          </p:cNvPr>
          <p:cNvCxnSpPr>
            <a:cxnSpLocks/>
          </p:cNvCxnSpPr>
          <p:nvPr/>
        </p:nvCxnSpPr>
        <p:spPr>
          <a:xfrm>
            <a:off x="719010" y="7417601"/>
            <a:ext cx="2024209" cy="0"/>
          </a:xfrm>
          <a:prstGeom prst="line">
            <a:avLst/>
          </a:prstGeom>
          <a:ln>
            <a:solidFill>
              <a:srgbClr val="76797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1CA7FAE2-044F-417B-A34A-5467EA3CC650}"/>
              </a:ext>
            </a:extLst>
          </p:cNvPr>
          <p:cNvSpPr/>
          <p:nvPr/>
        </p:nvSpPr>
        <p:spPr>
          <a:xfrm>
            <a:off x="1398318" y="7524303"/>
            <a:ext cx="2381646" cy="73866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lvl="0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As build up is visible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EE96934F-61D2-4E9E-960D-2BCA534BA3C8}"/>
              </a:ext>
            </a:extLst>
          </p:cNvPr>
          <p:cNvGrpSpPr/>
          <p:nvPr/>
        </p:nvGrpSpPr>
        <p:grpSpPr>
          <a:xfrm>
            <a:off x="725127" y="7551672"/>
            <a:ext cx="658368" cy="670451"/>
            <a:chOff x="4046181" y="5883345"/>
            <a:chExt cx="658368" cy="670451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xmlns="" id="{6241AB55-104A-4DE1-B4D9-2990CC7F8769}"/>
                </a:ext>
              </a:extLst>
            </p:cNvPr>
            <p:cNvSpPr/>
            <p:nvPr/>
          </p:nvSpPr>
          <p:spPr>
            <a:xfrm>
              <a:off x="4046181" y="5883345"/>
              <a:ext cx="658368" cy="657388"/>
            </a:xfrm>
            <a:prstGeom prst="ellipse">
              <a:avLst/>
            </a:prstGeom>
            <a:solidFill>
              <a:srgbClr val="767978"/>
            </a:solidFill>
            <a:ln>
              <a:solidFill>
                <a:srgbClr val="7679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95" name="Graphic 94">
              <a:extLst>
                <a:ext uri="{FF2B5EF4-FFF2-40B4-BE49-F238E27FC236}">
                  <a16:creationId xmlns:a16="http://schemas.microsoft.com/office/drawing/2014/main" xmlns="" id="{3D11F635-090B-4F24-B3E2-44008CA95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153100" y="5979604"/>
              <a:ext cx="459353" cy="574192"/>
            </a:xfrm>
            <a:prstGeom prst="rect">
              <a:avLst/>
            </a:prstGeom>
          </p:spPr>
        </p:pic>
      </p:grpSp>
      <p:sp>
        <p:nvSpPr>
          <p:cNvPr id="49" name="Rectangle 85">
            <a:extLst>
              <a:ext uri="{FF2B5EF4-FFF2-40B4-BE49-F238E27FC236}">
                <a16:creationId xmlns:a16="http://schemas.microsoft.com/office/drawing/2014/main" xmlns="" id="{FBAD56F5-655C-4BE3-BA3D-8527CD044A76}"/>
              </a:ext>
            </a:extLst>
          </p:cNvPr>
          <p:cNvSpPr/>
          <p:nvPr/>
        </p:nvSpPr>
        <p:spPr>
          <a:xfrm>
            <a:off x="3597790" y="7050305"/>
            <a:ext cx="33434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cap="all" dirty="0">
                <a:solidFill>
                  <a:srgbClr val="767978"/>
                </a:solidFill>
                <a:latin typeface="Graphik Regular" panose="020B0503030202060203" pitchFamily="34" charset="0"/>
              </a:rPr>
              <a:t>Cleaning PROCESS</a:t>
            </a:r>
          </a:p>
        </p:txBody>
      </p:sp>
      <p:cxnSp>
        <p:nvCxnSpPr>
          <p:cNvPr id="50" name="Straight Connector 86">
            <a:extLst>
              <a:ext uri="{FF2B5EF4-FFF2-40B4-BE49-F238E27FC236}">
                <a16:creationId xmlns:a16="http://schemas.microsoft.com/office/drawing/2014/main" xmlns="" id="{7E21C92F-DBF7-41F3-9234-859F1FDB1189}"/>
              </a:ext>
            </a:extLst>
          </p:cNvPr>
          <p:cNvCxnSpPr>
            <a:cxnSpLocks/>
          </p:cNvCxnSpPr>
          <p:nvPr/>
        </p:nvCxnSpPr>
        <p:spPr>
          <a:xfrm>
            <a:off x="3676168" y="7440306"/>
            <a:ext cx="6716999" cy="0"/>
          </a:xfrm>
          <a:prstGeom prst="line">
            <a:avLst/>
          </a:prstGeom>
          <a:ln>
            <a:solidFill>
              <a:srgbClr val="76797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ctangle 87">
            <a:extLst>
              <a:ext uri="{FF2B5EF4-FFF2-40B4-BE49-F238E27FC236}">
                <a16:creationId xmlns:a16="http://schemas.microsoft.com/office/drawing/2014/main" xmlns="" id="{57FABA24-7065-490C-9319-8AFB7068C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790" y="7631715"/>
            <a:ext cx="8043226" cy="108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2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0" hangingPunct="0">
              <a:spcBef>
                <a:spcPct val="20000"/>
              </a:spcBef>
              <a:buAutoNum type="arabicPeriod"/>
              <a:defRPr/>
            </a:pPr>
            <a:r>
              <a:rPr lang="en-US" sz="1400" dirty="0">
                <a:solidFill>
                  <a:srgbClr val="767978"/>
                </a:solidFill>
                <a:latin typeface="Graphik Regular" panose="020B0503030202060203" pitchFamily="34" charset="0"/>
                <a:cs typeface="Arial" pitchFamily="34" charset="0"/>
                <a:sym typeface="Wingdings" pitchFamily="2" charset="2"/>
              </a:rPr>
              <a:t>Wash hands &amp; put on gloves</a:t>
            </a:r>
          </a:p>
          <a:p>
            <a:pPr marL="342900" indent="-342900" eaLnBrk="0" hangingPunct="0">
              <a:spcBef>
                <a:spcPct val="20000"/>
              </a:spcBef>
              <a:buAutoNum type="arabicPeriod"/>
              <a:defRPr/>
            </a:pPr>
            <a:r>
              <a:rPr lang="en-US" sz="1400" dirty="0">
                <a:solidFill>
                  <a:srgbClr val="767978"/>
                </a:solidFill>
                <a:latin typeface="Graphik Regular" panose="020B0503030202060203" pitchFamily="34" charset="0"/>
                <a:cs typeface="Arial" pitchFamily="34" charset="0"/>
                <a:sym typeface="Wingdings" pitchFamily="2" charset="2"/>
              </a:rPr>
              <a:t>Follow process as described above</a:t>
            </a:r>
          </a:p>
          <a:p>
            <a:pPr marL="342900" indent="-342900" eaLnBrk="0" hangingPunct="0">
              <a:spcBef>
                <a:spcPct val="20000"/>
              </a:spcBef>
              <a:buAutoNum type="arabicPeriod"/>
              <a:defRPr/>
            </a:pPr>
            <a:r>
              <a:rPr lang="en-US" sz="1400" dirty="0">
                <a:solidFill>
                  <a:srgbClr val="767978"/>
                </a:solidFill>
                <a:latin typeface="Graphik Regular" panose="020B0503030202060203" pitchFamily="34" charset="0"/>
                <a:cs typeface="Arial" pitchFamily="34" charset="0"/>
                <a:sym typeface="Wingdings" pitchFamily="2" charset="2"/>
              </a:rPr>
              <a:t>Discard used gloves</a:t>
            </a:r>
          </a:p>
          <a:p>
            <a:pPr marL="342900" indent="-342900" eaLnBrk="0" hangingPunct="0">
              <a:spcBef>
                <a:spcPct val="20000"/>
              </a:spcBef>
              <a:buAutoNum type="arabicPeriod"/>
              <a:defRPr/>
            </a:pPr>
            <a:r>
              <a:rPr lang="en-US" sz="1400" dirty="0">
                <a:solidFill>
                  <a:srgbClr val="767978"/>
                </a:solidFill>
                <a:latin typeface="Graphik Regular" panose="020B0503030202060203" pitchFamily="34" charset="0"/>
                <a:cs typeface="Arial" pitchFamily="34" charset="0"/>
                <a:sym typeface="Wingdings" pitchFamily="2" charset="2"/>
              </a:rPr>
              <a:t>Wash hands</a:t>
            </a:r>
          </a:p>
        </p:txBody>
      </p:sp>
      <p:sp>
        <p:nvSpPr>
          <p:cNvPr id="33" name="Google Shape;562;p15"/>
          <p:cNvSpPr/>
          <p:nvPr/>
        </p:nvSpPr>
        <p:spPr>
          <a:xfrm>
            <a:off x="1547010" y="3473322"/>
            <a:ext cx="2237621" cy="74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95" tIns="63980" rIns="127995" bIns="6398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b="1" dirty="0">
                <a:solidFill>
                  <a:srgbClr val="767978"/>
                </a:solidFill>
                <a:ea typeface="Calibri"/>
                <a:cs typeface="Calibri"/>
                <a:sym typeface="Calibri"/>
              </a:rPr>
              <a:t>TASKI Sani Calc</a:t>
            </a:r>
            <a:endParaRPr sz="2520" dirty="0">
              <a:solidFill>
                <a:srgbClr val="767978"/>
              </a:solidFill>
            </a:endParaRPr>
          </a:p>
          <a:p>
            <a:pPr>
              <a:lnSpc>
                <a:spcPct val="110000"/>
              </a:lnSpc>
              <a:spcBef>
                <a:spcPts val="1120"/>
              </a:spcBef>
            </a:pPr>
            <a:r>
              <a:rPr lang="en-US" sz="1400" b="1" dirty="0">
                <a:solidFill>
                  <a:srgbClr val="767978"/>
                </a:solidFill>
                <a:ea typeface="Calibri"/>
                <a:cs typeface="Calibri"/>
                <a:sym typeface="Calibri"/>
              </a:rPr>
              <a:t>Dosage</a:t>
            </a:r>
            <a:r>
              <a:rPr lang="en-US" sz="1400" dirty="0">
                <a:solidFill>
                  <a:srgbClr val="767978"/>
                </a:solidFill>
                <a:ea typeface="Calibri"/>
                <a:cs typeface="Calibri"/>
                <a:sym typeface="Calibri"/>
              </a:rPr>
              <a:t>: 20%</a:t>
            </a:r>
            <a:endParaRPr sz="1400" dirty="0">
              <a:solidFill>
                <a:srgbClr val="767978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568;p15"/>
          <p:cNvSpPr/>
          <p:nvPr/>
        </p:nvSpPr>
        <p:spPr>
          <a:xfrm>
            <a:off x="608080" y="4922185"/>
            <a:ext cx="2708597" cy="1115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95" tIns="63980" rIns="127995" bIns="6398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b="1" dirty="0">
                <a:solidFill>
                  <a:srgbClr val="767978"/>
                </a:solidFill>
                <a:ea typeface="Calibri"/>
                <a:cs typeface="Calibri"/>
                <a:sym typeface="Calibri"/>
              </a:rPr>
              <a:t>Jonmaster system 25cm / Jonmaster Ultra cloth XL</a:t>
            </a:r>
            <a:br>
              <a:rPr lang="en-US" sz="1400" b="1" dirty="0">
                <a:solidFill>
                  <a:srgbClr val="767978"/>
                </a:solidFill>
                <a:ea typeface="Calibri"/>
                <a:cs typeface="Calibri"/>
                <a:sym typeface="Calibri"/>
              </a:rPr>
            </a:br>
            <a:r>
              <a:rPr lang="en-US" sz="1400" b="1" i="1" dirty="0">
                <a:solidFill>
                  <a:srgbClr val="767978"/>
                </a:solidFill>
                <a:ea typeface="Calibri"/>
                <a:cs typeface="Calibri"/>
                <a:sym typeface="Calibri"/>
              </a:rPr>
              <a:t>green</a:t>
            </a:r>
            <a:endParaRPr sz="2520" b="1" dirty="0">
              <a:solidFill>
                <a:srgbClr val="767978"/>
              </a:solidFill>
            </a:endParaRPr>
          </a:p>
          <a:p>
            <a:pPr>
              <a:lnSpc>
                <a:spcPct val="110000"/>
              </a:lnSpc>
              <a:spcBef>
                <a:spcPts val="280"/>
              </a:spcBef>
            </a:pPr>
            <a:endParaRPr sz="1400" dirty="0">
              <a:solidFill>
                <a:srgbClr val="3A3838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35" name="Google Shape;604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6958" y="5720959"/>
            <a:ext cx="735994" cy="704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605;p15"/>
          <p:cNvPicPr preferRelativeResize="0"/>
          <p:nvPr/>
        </p:nvPicPr>
        <p:blipFill rotWithShape="1">
          <a:blip r:embed="rId8">
            <a:alphaModFix/>
          </a:blip>
          <a:srcRect r="52653" b="65093"/>
          <a:stretch/>
        </p:blipFill>
        <p:spPr>
          <a:xfrm>
            <a:off x="2276180" y="5867813"/>
            <a:ext cx="839719" cy="472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606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215271">
            <a:off x="2586527" y="4766345"/>
            <a:ext cx="215702" cy="1784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608;p15" descr="Diversey Catalogue - Product Details"/>
          <p:cNvPicPr preferRelativeResize="0"/>
          <p:nvPr/>
        </p:nvPicPr>
        <p:blipFill rotWithShape="1">
          <a:blip r:embed="rId10">
            <a:alphaModFix/>
          </a:blip>
          <a:srcRect l="17952" r="18571"/>
          <a:stretch/>
        </p:blipFill>
        <p:spPr>
          <a:xfrm>
            <a:off x="660228" y="3435124"/>
            <a:ext cx="782571" cy="123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607;p15"/>
          <p:cNvSpPr txBox="1"/>
          <p:nvPr/>
        </p:nvSpPr>
        <p:spPr>
          <a:xfrm>
            <a:off x="1592952" y="5867813"/>
            <a:ext cx="587539" cy="344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95" tIns="63980" rIns="127995" bIns="63980" anchor="t" anchorCtr="0">
            <a:spAutoFit/>
          </a:bodyPr>
          <a:lstStyle/>
          <a:p>
            <a:r>
              <a:rPr lang="en-US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or</a:t>
            </a:r>
            <a:endParaRPr sz="1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"/>
          <a:stretch/>
        </p:blipFill>
        <p:spPr>
          <a:xfrm>
            <a:off x="3697924" y="3422648"/>
            <a:ext cx="8599584" cy="322853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684C6350-BAE9-4CF5-ABE3-280504FC0CF6}"/>
              </a:ext>
            </a:extLst>
          </p:cNvPr>
          <p:cNvSpPr/>
          <p:nvPr/>
        </p:nvSpPr>
        <p:spPr>
          <a:xfrm>
            <a:off x="914399" y="9001996"/>
            <a:ext cx="114394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200" dirty="0">
                <a:solidFill>
                  <a:srgbClr val="767978"/>
                </a:solidFill>
              </a:rPr>
              <a:t>* Please check PIS, SDS for detailed information http://sds.diversey.com | Use biocides safely. Always read the label and product information before use </a:t>
            </a:r>
          </a:p>
        </p:txBody>
      </p:sp>
      <p:sp>
        <p:nvSpPr>
          <p:cNvPr id="40" name="Google Shape;132;p2"/>
          <p:cNvSpPr/>
          <p:nvPr/>
        </p:nvSpPr>
        <p:spPr>
          <a:xfrm rot="10800000" flipH="1">
            <a:off x="-1" y="2364196"/>
            <a:ext cx="12801600" cy="10136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88625" tIns="44300" rIns="88625" bIns="44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Picture 4" descr="https://hub.diversey.com/hubfs/Global%20/IHG/DUO%20Logo%20IHG%20Diversey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501" y="332653"/>
            <a:ext cx="3456596" cy="80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926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"/>
          <a:stretch/>
        </p:blipFill>
        <p:spPr>
          <a:xfrm>
            <a:off x="3634907" y="3238225"/>
            <a:ext cx="8300787" cy="3626314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016082E-DFF1-4B96-A3D0-6D6AC7CCED8F}"/>
              </a:ext>
            </a:extLst>
          </p:cNvPr>
          <p:cNvSpPr txBox="1"/>
          <p:nvPr/>
        </p:nvSpPr>
        <p:spPr>
          <a:xfrm>
            <a:off x="1763485" y="1607682"/>
            <a:ext cx="9274629" cy="59657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>
                <a:solidFill>
                  <a:srgbClr val="767978"/>
                </a:solidFill>
                <a:latin typeface="Graphik Regular" panose="020B0503030202060203" pitchFamily="34" charset="0"/>
              </a:rPr>
              <a:t>MOULD </a:t>
            </a:r>
            <a:r>
              <a:rPr lang="en-US" sz="2800" dirty="0">
                <a:solidFill>
                  <a:srgbClr val="767978"/>
                </a:solidFill>
                <a:latin typeface="Graphik Regular" panose="020B0503030202060203" pitchFamily="34" charset="0"/>
              </a:rPr>
              <a:t>AND MILDEW REMOVAL</a:t>
            </a:r>
            <a:endParaRPr lang="en-GB" sz="2800" b="1" dirty="0">
              <a:solidFill>
                <a:srgbClr val="767978"/>
              </a:solidFill>
              <a:latin typeface="Graphik Regular" panose="020B0503030202060203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4EEF91A2-70E8-46D3-9FBF-12691CDC918B}"/>
              </a:ext>
            </a:extLst>
          </p:cNvPr>
          <p:cNvSpPr/>
          <p:nvPr/>
        </p:nvSpPr>
        <p:spPr>
          <a:xfrm>
            <a:off x="660228" y="2572501"/>
            <a:ext cx="2692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cap="all" dirty="0">
                <a:solidFill>
                  <a:srgbClr val="767978"/>
                </a:solidFill>
                <a:latin typeface="Graphik Regular" panose="020B0503030202060203" pitchFamily="34" charset="0"/>
              </a:rPr>
              <a:t>Cleaning product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3161BD8C-7366-4FAB-A183-F748B0335338}"/>
              </a:ext>
            </a:extLst>
          </p:cNvPr>
          <p:cNvCxnSpPr>
            <a:cxnSpLocks/>
          </p:cNvCxnSpPr>
          <p:nvPr/>
        </p:nvCxnSpPr>
        <p:spPr>
          <a:xfrm>
            <a:off x="738606" y="2962502"/>
            <a:ext cx="2377293" cy="0"/>
          </a:xfrm>
          <a:prstGeom prst="line">
            <a:avLst/>
          </a:prstGeom>
          <a:ln>
            <a:solidFill>
              <a:srgbClr val="76797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FBAD56F5-655C-4BE3-BA3D-8527CD044A76}"/>
              </a:ext>
            </a:extLst>
          </p:cNvPr>
          <p:cNvSpPr/>
          <p:nvPr/>
        </p:nvSpPr>
        <p:spPr>
          <a:xfrm>
            <a:off x="3556529" y="2567572"/>
            <a:ext cx="2692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cap="all" dirty="0">
                <a:solidFill>
                  <a:srgbClr val="767978"/>
                </a:solidFill>
                <a:latin typeface="Graphik Regular" panose="020B0503030202060203" pitchFamily="34" charset="0"/>
              </a:rPr>
              <a:t>Cleaning PROCESS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xmlns="" id="{7E21C92F-DBF7-41F3-9234-859F1FDB1189}"/>
              </a:ext>
            </a:extLst>
          </p:cNvPr>
          <p:cNvCxnSpPr>
            <a:cxnSpLocks/>
          </p:cNvCxnSpPr>
          <p:nvPr/>
        </p:nvCxnSpPr>
        <p:spPr>
          <a:xfrm>
            <a:off x="3634907" y="2957573"/>
            <a:ext cx="5409303" cy="0"/>
          </a:xfrm>
          <a:prstGeom prst="line">
            <a:avLst/>
          </a:prstGeom>
          <a:ln>
            <a:solidFill>
              <a:srgbClr val="76797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E8AE0EAE-1004-4387-9FD1-EFC4205C9E37}"/>
              </a:ext>
            </a:extLst>
          </p:cNvPr>
          <p:cNvSpPr/>
          <p:nvPr/>
        </p:nvSpPr>
        <p:spPr>
          <a:xfrm>
            <a:off x="640632" y="7027600"/>
            <a:ext cx="2692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cap="all" dirty="0">
                <a:solidFill>
                  <a:srgbClr val="767978"/>
                </a:solidFill>
                <a:latin typeface="Graphik Regular" panose="020B0503030202060203" pitchFamily="34" charset="0"/>
              </a:rPr>
              <a:t>WHEN TO DO IT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9E59D4C2-5F2B-43A3-900D-9769DD828EF6}"/>
              </a:ext>
            </a:extLst>
          </p:cNvPr>
          <p:cNvCxnSpPr>
            <a:cxnSpLocks/>
          </p:cNvCxnSpPr>
          <p:nvPr/>
        </p:nvCxnSpPr>
        <p:spPr>
          <a:xfrm>
            <a:off x="719010" y="7417601"/>
            <a:ext cx="2024209" cy="0"/>
          </a:xfrm>
          <a:prstGeom prst="line">
            <a:avLst/>
          </a:prstGeom>
          <a:ln>
            <a:solidFill>
              <a:srgbClr val="76797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1CA7FAE2-044F-417B-A34A-5467EA3CC650}"/>
              </a:ext>
            </a:extLst>
          </p:cNvPr>
          <p:cNvSpPr/>
          <p:nvPr/>
        </p:nvSpPr>
        <p:spPr>
          <a:xfrm>
            <a:off x="1398318" y="7524303"/>
            <a:ext cx="2381646" cy="73866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lvl="0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As build up is visible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EE96934F-61D2-4E9E-960D-2BCA534BA3C8}"/>
              </a:ext>
            </a:extLst>
          </p:cNvPr>
          <p:cNvGrpSpPr/>
          <p:nvPr/>
        </p:nvGrpSpPr>
        <p:grpSpPr>
          <a:xfrm>
            <a:off x="725127" y="7551672"/>
            <a:ext cx="658368" cy="670451"/>
            <a:chOff x="4046181" y="5883345"/>
            <a:chExt cx="658368" cy="670451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xmlns="" id="{6241AB55-104A-4DE1-B4D9-2990CC7F8769}"/>
                </a:ext>
              </a:extLst>
            </p:cNvPr>
            <p:cNvSpPr/>
            <p:nvPr/>
          </p:nvSpPr>
          <p:spPr>
            <a:xfrm>
              <a:off x="4046181" y="5883345"/>
              <a:ext cx="658368" cy="657388"/>
            </a:xfrm>
            <a:prstGeom prst="ellipse">
              <a:avLst/>
            </a:prstGeom>
            <a:solidFill>
              <a:srgbClr val="767978"/>
            </a:solidFill>
            <a:ln>
              <a:solidFill>
                <a:srgbClr val="7679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95" name="Graphic 94">
              <a:extLst>
                <a:ext uri="{FF2B5EF4-FFF2-40B4-BE49-F238E27FC236}">
                  <a16:creationId xmlns:a16="http://schemas.microsoft.com/office/drawing/2014/main" xmlns="" id="{3D11F635-090B-4F24-B3E2-44008CA95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4153100" y="5979604"/>
              <a:ext cx="459353" cy="574192"/>
            </a:xfrm>
            <a:prstGeom prst="rect">
              <a:avLst/>
            </a:prstGeom>
          </p:spPr>
        </p:pic>
      </p:grpSp>
      <p:sp>
        <p:nvSpPr>
          <p:cNvPr id="49" name="Rectangle 85">
            <a:extLst>
              <a:ext uri="{FF2B5EF4-FFF2-40B4-BE49-F238E27FC236}">
                <a16:creationId xmlns:a16="http://schemas.microsoft.com/office/drawing/2014/main" xmlns="" id="{FBAD56F5-655C-4BE3-BA3D-8527CD044A76}"/>
              </a:ext>
            </a:extLst>
          </p:cNvPr>
          <p:cNvSpPr/>
          <p:nvPr/>
        </p:nvSpPr>
        <p:spPr>
          <a:xfrm>
            <a:off x="3562621" y="7026859"/>
            <a:ext cx="2692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cap="all" dirty="0">
                <a:solidFill>
                  <a:srgbClr val="767978"/>
                </a:solidFill>
                <a:latin typeface="Graphik Regular" panose="020B0503030202060203" pitchFamily="34" charset="0"/>
              </a:rPr>
              <a:t>Cleaning PROCESS</a:t>
            </a:r>
          </a:p>
        </p:txBody>
      </p:sp>
      <p:cxnSp>
        <p:nvCxnSpPr>
          <p:cNvPr id="50" name="Straight Connector 86">
            <a:extLst>
              <a:ext uri="{FF2B5EF4-FFF2-40B4-BE49-F238E27FC236}">
                <a16:creationId xmlns:a16="http://schemas.microsoft.com/office/drawing/2014/main" xmlns="" id="{7E21C92F-DBF7-41F3-9234-859F1FDB1189}"/>
              </a:ext>
            </a:extLst>
          </p:cNvPr>
          <p:cNvCxnSpPr>
            <a:cxnSpLocks/>
          </p:cNvCxnSpPr>
          <p:nvPr/>
        </p:nvCxnSpPr>
        <p:spPr>
          <a:xfrm>
            <a:off x="3640999" y="7416860"/>
            <a:ext cx="5409303" cy="0"/>
          </a:xfrm>
          <a:prstGeom prst="line">
            <a:avLst/>
          </a:prstGeom>
          <a:ln>
            <a:solidFill>
              <a:srgbClr val="76797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ctangle 87">
            <a:extLst>
              <a:ext uri="{FF2B5EF4-FFF2-40B4-BE49-F238E27FC236}">
                <a16:creationId xmlns:a16="http://schemas.microsoft.com/office/drawing/2014/main" xmlns="" id="{57FABA24-7065-490C-9319-8AFB7068C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2620" y="7608269"/>
            <a:ext cx="7046765" cy="108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2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0" hangingPunct="0">
              <a:spcBef>
                <a:spcPct val="20000"/>
              </a:spcBef>
              <a:buAutoNum type="arabicPeriod"/>
              <a:defRPr/>
            </a:pPr>
            <a:r>
              <a:rPr lang="en-US" sz="1400" dirty="0">
                <a:solidFill>
                  <a:srgbClr val="767978"/>
                </a:solidFill>
                <a:latin typeface="Graphik Regular" panose="020B0503030202060203" pitchFamily="34" charset="0"/>
                <a:cs typeface="Arial" pitchFamily="34" charset="0"/>
                <a:sym typeface="Wingdings" pitchFamily="2" charset="2"/>
              </a:rPr>
              <a:t>Wash hands &amp; put on gloves</a:t>
            </a:r>
          </a:p>
          <a:p>
            <a:pPr marL="342900" indent="-342900" eaLnBrk="0" hangingPunct="0">
              <a:spcBef>
                <a:spcPct val="20000"/>
              </a:spcBef>
              <a:buAutoNum type="arabicPeriod"/>
              <a:defRPr/>
            </a:pPr>
            <a:r>
              <a:rPr lang="en-US" sz="1400" dirty="0">
                <a:solidFill>
                  <a:srgbClr val="767978"/>
                </a:solidFill>
                <a:latin typeface="Graphik Regular" panose="020B0503030202060203" pitchFamily="34" charset="0"/>
                <a:cs typeface="Arial" pitchFamily="34" charset="0"/>
                <a:sym typeface="Wingdings" pitchFamily="2" charset="2"/>
              </a:rPr>
              <a:t>Follow process as described above</a:t>
            </a:r>
          </a:p>
          <a:p>
            <a:pPr marL="342900" indent="-342900" eaLnBrk="0" hangingPunct="0">
              <a:spcBef>
                <a:spcPct val="20000"/>
              </a:spcBef>
              <a:buAutoNum type="arabicPeriod"/>
              <a:defRPr/>
            </a:pPr>
            <a:r>
              <a:rPr lang="en-US" sz="1400" dirty="0">
                <a:solidFill>
                  <a:srgbClr val="767978"/>
                </a:solidFill>
                <a:latin typeface="Graphik Regular" panose="020B0503030202060203" pitchFamily="34" charset="0"/>
                <a:cs typeface="Arial" pitchFamily="34" charset="0"/>
                <a:sym typeface="Wingdings" pitchFamily="2" charset="2"/>
              </a:rPr>
              <a:t>Discard used gloves</a:t>
            </a:r>
          </a:p>
          <a:p>
            <a:pPr marL="342900" indent="-342900" eaLnBrk="0" hangingPunct="0">
              <a:spcBef>
                <a:spcPct val="20000"/>
              </a:spcBef>
              <a:buAutoNum type="arabicPeriod"/>
              <a:defRPr/>
            </a:pPr>
            <a:r>
              <a:rPr lang="en-US" sz="1400" dirty="0">
                <a:solidFill>
                  <a:srgbClr val="767978"/>
                </a:solidFill>
                <a:latin typeface="Graphik Regular" panose="020B0503030202060203" pitchFamily="34" charset="0"/>
                <a:cs typeface="Arial" pitchFamily="34" charset="0"/>
                <a:sym typeface="Wingdings" pitchFamily="2" charset="2"/>
              </a:rPr>
              <a:t>Wash hands</a:t>
            </a:r>
          </a:p>
        </p:txBody>
      </p:sp>
      <p:sp>
        <p:nvSpPr>
          <p:cNvPr id="30" name="Google Shape;619;p16"/>
          <p:cNvSpPr/>
          <p:nvPr/>
        </p:nvSpPr>
        <p:spPr>
          <a:xfrm>
            <a:off x="1616346" y="3327894"/>
            <a:ext cx="1845357" cy="91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95" tIns="63980" rIns="127995" bIns="6398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b="1" dirty="0">
                <a:solidFill>
                  <a:srgbClr val="767978"/>
                </a:solidFill>
                <a:latin typeface="+mj-lt"/>
                <a:ea typeface="Calibri"/>
                <a:cs typeface="Calibri"/>
                <a:sym typeface="Calibri"/>
              </a:rPr>
              <a:t>Room Care R11</a:t>
            </a:r>
            <a:endParaRPr sz="1400" dirty="0">
              <a:solidFill>
                <a:srgbClr val="767978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280"/>
              </a:spcBef>
            </a:pPr>
            <a:r>
              <a:rPr lang="en-US" sz="1400" dirty="0">
                <a:solidFill>
                  <a:srgbClr val="767978"/>
                </a:solidFill>
                <a:latin typeface="+mj-lt"/>
                <a:ea typeface="Calibri"/>
                <a:cs typeface="Calibri"/>
                <a:sym typeface="Calibri"/>
              </a:rPr>
              <a:t>Ready-to-use</a:t>
            </a:r>
            <a:endParaRPr sz="1400" dirty="0">
              <a:solidFill>
                <a:srgbClr val="767978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280"/>
              </a:spcBef>
            </a:pPr>
            <a:endParaRPr sz="1400" b="1" dirty="0">
              <a:solidFill>
                <a:srgbClr val="3A3838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628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32046" y="3209135"/>
            <a:ext cx="815949" cy="148612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629;p16"/>
          <p:cNvSpPr/>
          <p:nvPr/>
        </p:nvSpPr>
        <p:spPr>
          <a:xfrm>
            <a:off x="832046" y="4914738"/>
            <a:ext cx="1289030" cy="1115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95" tIns="63980" rIns="127995" bIns="6398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767978"/>
                </a:solidFill>
                <a:latin typeface="+mj-lt"/>
                <a:ea typeface="Calibri"/>
                <a:cs typeface="Calibri"/>
                <a:sym typeface="Calibri"/>
              </a:rPr>
              <a:t>Sponge scourer or grout brush</a:t>
            </a:r>
            <a:endParaRPr sz="1400" dirty="0">
              <a:solidFill>
                <a:srgbClr val="767978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280"/>
              </a:spcBef>
            </a:pPr>
            <a:endParaRPr sz="1400" dirty="0">
              <a:solidFill>
                <a:srgbClr val="3A3838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630;p16"/>
          <p:cNvPicPr preferRelativeResize="0"/>
          <p:nvPr/>
        </p:nvPicPr>
        <p:blipFill rotWithShape="1">
          <a:blip r:embed="rId9">
            <a:alphaModFix/>
          </a:blip>
          <a:srcRect r="32927" b="23574"/>
          <a:stretch/>
        </p:blipFill>
        <p:spPr>
          <a:xfrm>
            <a:off x="2210661" y="5136420"/>
            <a:ext cx="733425" cy="8407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Rechte verbindingslijn 4"/>
          <p:cNvCxnSpPr>
            <a:cxnSpLocks/>
          </p:cNvCxnSpPr>
          <p:nvPr/>
        </p:nvCxnSpPr>
        <p:spPr>
          <a:xfrm>
            <a:off x="3620277" y="3220858"/>
            <a:ext cx="0" cy="35199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82282CA-671B-4E80-86C9-DF6619DE4C6F}"/>
              </a:ext>
            </a:extLst>
          </p:cNvPr>
          <p:cNvSpPr/>
          <p:nvPr/>
        </p:nvSpPr>
        <p:spPr>
          <a:xfrm>
            <a:off x="914399" y="9001996"/>
            <a:ext cx="114394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200" dirty="0">
                <a:solidFill>
                  <a:srgbClr val="767978"/>
                </a:solidFill>
              </a:rPr>
              <a:t>* Please check PIS, SDS for detailed information http://sds.diversey.com | Use biocides safely. Always read the label and product information before use </a:t>
            </a:r>
          </a:p>
        </p:txBody>
      </p:sp>
      <p:sp>
        <p:nvSpPr>
          <p:cNvPr id="28" name="Google Shape;132;p2"/>
          <p:cNvSpPr/>
          <p:nvPr/>
        </p:nvSpPr>
        <p:spPr>
          <a:xfrm rot="10800000" flipH="1">
            <a:off x="-1" y="2364196"/>
            <a:ext cx="12801600" cy="10136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88625" tIns="44300" rIns="88625" bIns="44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Picture 4" descr="https://hub.diversey.com/hubfs/Global%20/IHG/DUO%20Logo%20IHG%20Diversey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501" y="332653"/>
            <a:ext cx="3456596" cy="80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350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016082E-DFF1-4B96-A3D0-6D6AC7CCED8F}"/>
              </a:ext>
            </a:extLst>
          </p:cNvPr>
          <p:cNvSpPr txBox="1"/>
          <p:nvPr/>
        </p:nvSpPr>
        <p:spPr>
          <a:xfrm>
            <a:off x="1763485" y="1607682"/>
            <a:ext cx="9274629" cy="59657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dirty="0">
                <a:solidFill>
                  <a:srgbClr val="767978"/>
                </a:solidFill>
                <a:latin typeface="Graphik Regular" panose="020B0503030202060203" pitchFamily="34" charset="0"/>
              </a:rPr>
              <a:t>HARD FLOORS DISINFECTION</a:t>
            </a:r>
            <a:endParaRPr lang="en-GB" sz="2800" b="1" dirty="0">
              <a:solidFill>
                <a:srgbClr val="767978"/>
              </a:solidFill>
              <a:latin typeface="Graphik Regular" panose="020B0503030202060203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4EEF91A2-70E8-46D3-9FBF-12691CDC918B}"/>
              </a:ext>
            </a:extLst>
          </p:cNvPr>
          <p:cNvSpPr/>
          <p:nvPr/>
        </p:nvSpPr>
        <p:spPr>
          <a:xfrm>
            <a:off x="660228" y="2572501"/>
            <a:ext cx="2692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cap="all" dirty="0">
                <a:solidFill>
                  <a:srgbClr val="767978"/>
                </a:solidFill>
                <a:latin typeface="Graphik Regular" panose="020B0503030202060203" pitchFamily="34" charset="0"/>
              </a:rPr>
              <a:t>Cleaning product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FF774742-A54A-4D99-998C-ECF841CF8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5" y="4399445"/>
            <a:ext cx="2883104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eaLnBrk="0" hangingPunct="0">
              <a:spcBef>
                <a:spcPct val="20000"/>
              </a:spcBef>
              <a:buFont typeface="Calibri" panose="020F0502020204030204" pitchFamily="34" charset="0"/>
              <a:buChar char="›"/>
              <a:defRPr/>
            </a:pPr>
            <a:r>
              <a:rPr lang="en-US" sz="1400" dirty="0">
                <a:solidFill>
                  <a:srgbClr val="767978"/>
                </a:solidFill>
                <a:latin typeface="Graphik Regular" panose="020B0503030202060203" pitchFamily="34" charset="0"/>
                <a:cs typeface="Arial" pitchFamily="34" charset="0"/>
                <a:sym typeface="Wingdings" pitchFamily="2" charset="2"/>
              </a:rPr>
              <a:t>Short contact time</a:t>
            </a:r>
          </a:p>
          <a:p>
            <a:pPr marL="171450" indent="-171450" eaLnBrk="0" hangingPunct="0">
              <a:spcBef>
                <a:spcPct val="20000"/>
              </a:spcBef>
              <a:buFont typeface="Calibri" panose="020F0502020204030204" pitchFamily="34" charset="0"/>
              <a:buChar char="›"/>
              <a:defRPr/>
            </a:pPr>
            <a:r>
              <a:rPr lang="en-US" sz="1400" dirty="0">
                <a:solidFill>
                  <a:srgbClr val="767978"/>
                </a:solidFill>
                <a:latin typeface="Graphik Regular" panose="020B0503030202060203" pitchFamily="34" charset="0"/>
                <a:cs typeface="Arial" pitchFamily="34" charset="0"/>
                <a:sym typeface="Wingdings" pitchFamily="2" charset="2"/>
              </a:rPr>
              <a:t>Effective against  SARS-CoV-2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3ACD48FA-2789-44CC-95A1-A701AFE32F57}"/>
              </a:ext>
            </a:extLst>
          </p:cNvPr>
          <p:cNvSpPr/>
          <p:nvPr/>
        </p:nvSpPr>
        <p:spPr>
          <a:xfrm>
            <a:off x="1535269" y="3184615"/>
            <a:ext cx="1922462" cy="73866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en-GB" sz="1400" dirty="0">
                <a:solidFill>
                  <a:srgbClr val="767978"/>
                </a:solidFill>
              </a:rPr>
              <a:t>Broad spectrum cleaner disinfectant*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3161BD8C-7366-4FAB-A183-F748B0335338}"/>
              </a:ext>
            </a:extLst>
          </p:cNvPr>
          <p:cNvCxnSpPr>
            <a:cxnSpLocks/>
          </p:cNvCxnSpPr>
          <p:nvPr/>
        </p:nvCxnSpPr>
        <p:spPr>
          <a:xfrm>
            <a:off x="738606" y="2962502"/>
            <a:ext cx="2377293" cy="0"/>
          </a:xfrm>
          <a:prstGeom prst="line">
            <a:avLst/>
          </a:prstGeom>
          <a:ln>
            <a:solidFill>
              <a:srgbClr val="76797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FBAD56F5-655C-4BE3-BA3D-8527CD044A76}"/>
              </a:ext>
            </a:extLst>
          </p:cNvPr>
          <p:cNvSpPr/>
          <p:nvPr/>
        </p:nvSpPr>
        <p:spPr>
          <a:xfrm>
            <a:off x="3620290" y="2580898"/>
            <a:ext cx="2692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cap="all" dirty="0">
                <a:solidFill>
                  <a:srgbClr val="767978"/>
                </a:solidFill>
                <a:latin typeface="Graphik Regular" panose="020B0503030202060203" pitchFamily="34" charset="0"/>
              </a:rPr>
              <a:t>Cleaning PROCESS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xmlns="" id="{7E21C92F-DBF7-41F3-9234-859F1FDB1189}"/>
              </a:ext>
            </a:extLst>
          </p:cNvPr>
          <p:cNvCxnSpPr>
            <a:cxnSpLocks/>
          </p:cNvCxnSpPr>
          <p:nvPr/>
        </p:nvCxnSpPr>
        <p:spPr>
          <a:xfrm>
            <a:off x="3698668" y="2970899"/>
            <a:ext cx="5409303" cy="0"/>
          </a:xfrm>
          <a:prstGeom prst="line">
            <a:avLst/>
          </a:prstGeom>
          <a:ln>
            <a:solidFill>
              <a:srgbClr val="76797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97AF2FFC-EE5A-4B34-AA9F-D4F986E63A2D}"/>
              </a:ext>
            </a:extLst>
          </p:cNvPr>
          <p:cNvSpPr/>
          <p:nvPr/>
        </p:nvSpPr>
        <p:spPr>
          <a:xfrm>
            <a:off x="914399" y="9001996"/>
            <a:ext cx="114394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200" dirty="0">
                <a:solidFill>
                  <a:srgbClr val="767978"/>
                </a:solidFill>
              </a:rPr>
              <a:t>* Please check PIS, SDS for detailed information http://sds.diversey.com | Use biocides safely. Always read the label and product information before use 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E8AE0EAE-1004-4387-9FD1-EFC4205C9E37}"/>
              </a:ext>
            </a:extLst>
          </p:cNvPr>
          <p:cNvSpPr/>
          <p:nvPr/>
        </p:nvSpPr>
        <p:spPr>
          <a:xfrm>
            <a:off x="638733" y="7271848"/>
            <a:ext cx="2692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cap="all" dirty="0">
                <a:solidFill>
                  <a:srgbClr val="767978"/>
                </a:solidFill>
                <a:latin typeface="Graphik Regular" panose="020B0503030202060203" pitchFamily="34" charset="0"/>
              </a:rPr>
              <a:t>WHEN TO DO IT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9E59D4C2-5F2B-43A3-900D-9769DD828EF6}"/>
              </a:ext>
            </a:extLst>
          </p:cNvPr>
          <p:cNvCxnSpPr>
            <a:cxnSpLocks/>
          </p:cNvCxnSpPr>
          <p:nvPr/>
        </p:nvCxnSpPr>
        <p:spPr>
          <a:xfrm>
            <a:off x="717111" y="7661849"/>
            <a:ext cx="2024209" cy="0"/>
          </a:xfrm>
          <a:prstGeom prst="line">
            <a:avLst/>
          </a:prstGeom>
          <a:ln>
            <a:solidFill>
              <a:srgbClr val="76797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1CA7FAE2-044F-417B-A34A-5467EA3CC650}"/>
              </a:ext>
            </a:extLst>
          </p:cNvPr>
          <p:cNvSpPr/>
          <p:nvPr/>
        </p:nvSpPr>
        <p:spPr>
          <a:xfrm>
            <a:off x="1443974" y="7872351"/>
            <a:ext cx="2094002" cy="73866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lvl="0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Before (re)opening</a:t>
            </a:r>
            <a:b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Daily in case of outbreak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EE96934F-61D2-4E9E-960D-2BCA534BA3C8}"/>
              </a:ext>
            </a:extLst>
          </p:cNvPr>
          <p:cNvGrpSpPr/>
          <p:nvPr/>
        </p:nvGrpSpPr>
        <p:grpSpPr>
          <a:xfrm>
            <a:off x="703770" y="7906456"/>
            <a:ext cx="658368" cy="670451"/>
            <a:chOff x="4046181" y="5883345"/>
            <a:chExt cx="658368" cy="670451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xmlns="" id="{6241AB55-104A-4DE1-B4D9-2990CC7F8769}"/>
                </a:ext>
              </a:extLst>
            </p:cNvPr>
            <p:cNvSpPr/>
            <p:nvPr/>
          </p:nvSpPr>
          <p:spPr>
            <a:xfrm>
              <a:off x="4046181" y="5883345"/>
              <a:ext cx="658368" cy="657388"/>
            </a:xfrm>
            <a:prstGeom prst="ellipse">
              <a:avLst/>
            </a:prstGeom>
            <a:solidFill>
              <a:srgbClr val="767978"/>
            </a:solidFill>
            <a:ln>
              <a:solidFill>
                <a:srgbClr val="7679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95" name="Graphic 94">
              <a:extLst>
                <a:ext uri="{FF2B5EF4-FFF2-40B4-BE49-F238E27FC236}">
                  <a16:creationId xmlns:a16="http://schemas.microsoft.com/office/drawing/2014/main" xmlns="" id="{3D11F635-090B-4F24-B3E2-44008CA95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153100" y="5979604"/>
              <a:ext cx="459353" cy="574192"/>
            </a:xfrm>
            <a:prstGeom prst="rect">
              <a:avLst/>
            </a:prstGeom>
          </p:spPr>
        </p:pic>
      </p:grpSp>
      <p:pic>
        <p:nvPicPr>
          <p:cNvPr id="99" name="Google Shape;364;p9"/>
          <p:cNvPicPr preferRelativeResize="0"/>
          <p:nvPr/>
        </p:nvPicPr>
        <p:blipFill rotWithShape="1">
          <a:blip r:embed="rId7">
            <a:alphaModFix/>
          </a:blip>
          <a:srcRect l="17380" r="17627"/>
          <a:stretch/>
        </p:blipFill>
        <p:spPr>
          <a:xfrm>
            <a:off x="810195" y="3071575"/>
            <a:ext cx="633779" cy="975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371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2545" y="5113781"/>
            <a:ext cx="886670" cy="93852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372;p9"/>
          <p:cNvSpPr/>
          <p:nvPr/>
        </p:nvSpPr>
        <p:spPr>
          <a:xfrm>
            <a:off x="1631519" y="5544209"/>
            <a:ext cx="1845357" cy="366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95" tIns="63980" rIns="127995" bIns="6398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Jonmaster system</a:t>
            </a:r>
            <a:endParaRPr sz="1400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4"/>
          <a:stretch/>
        </p:blipFill>
        <p:spPr>
          <a:xfrm>
            <a:off x="3664421" y="3246768"/>
            <a:ext cx="8614599" cy="3728582"/>
          </a:xfrm>
          <a:prstGeom prst="rect">
            <a:avLst/>
          </a:prstGeom>
        </p:spPr>
      </p:pic>
      <p:sp>
        <p:nvSpPr>
          <p:cNvPr id="122" name="Rectangle 85">
            <a:extLst>
              <a:ext uri="{FF2B5EF4-FFF2-40B4-BE49-F238E27FC236}">
                <a16:creationId xmlns:a16="http://schemas.microsoft.com/office/drawing/2014/main" xmlns="" id="{FBAD56F5-655C-4BE3-BA3D-8527CD044A76}"/>
              </a:ext>
            </a:extLst>
          </p:cNvPr>
          <p:cNvSpPr/>
          <p:nvPr/>
        </p:nvSpPr>
        <p:spPr>
          <a:xfrm>
            <a:off x="3698668" y="7288384"/>
            <a:ext cx="2692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cap="all" dirty="0">
                <a:solidFill>
                  <a:srgbClr val="767978"/>
                </a:solidFill>
                <a:latin typeface="Graphik Regular" panose="020B0503030202060203" pitchFamily="34" charset="0"/>
              </a:rPr>
              <a:t>Cleaning PROCESS</a:t>
            </a:r>
          </a:p>
        </p:txBody>
      </p:sp>
      <p:cxnSp>
        <p:nvCxnSpPr>
          <p:cNvPr id="123" name="Straight Connector 86">
            <a:extLst>
              <a:ext uri="{FF2B5EF4-FFF2-40B4-BE49-F238E27FC236}">
                <a16:creationId xmlns:a16="http://schemas.microsoft.com/office/drawing/2014/main" xmlns="" id="{7E21C92F-DBF7-41F3-9234-859F1FDB1189}"/>
              </a:ext>
            </a:extLst>
          </p:cNvPr>
          <p:cNvCxnSpPr>
            <a:cxnSpLocks/>
          </p:cNvCxnSpPr>
          <p:nvPr/>
        </p:nvCxnSpPr>
        <p:spPr>
          <a:xfrm>
            <a:off x="3777046" y="7678385"/>
            <a:ext cx="5409303" cy="0"/>
          </a:xfrm>
          <a:prstGeom prst="line">
            <a:avLst/>
          </a:prstGeom>
          <a:ln>
            <a:solidFill>
              <a:srgbClr val="76797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4" name="Rectangle 87">
            <a:extLst>
              <a:ext uri="{FF2B5EF4-FFF2-40B4-BE49-F238E27FC236}">
                <a16:creationId xmlns:a16="http://schemas.microsoft.com/office/drawing/2014/main" xmlns="" id="{57FABA24-7065-490C-9319-8AFB7068C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668" y="7869794"/>
            <a:ext cx="6477334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2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0" hangingPunct="0">
              <a:spcBef>
                <a:spcPct val="20000"/>
              </a:spcBef>
              <a:buAutoNum type="arabicPeriod"/>
              <a:defRPr/>
            </a:pPr>
            <a:r>
              <a:rPr lang="en-US" sz="1400" dirty="0">
                <a:solidFill>
                  <a:srgbClr val="767978"/>
                </a:solidFill>
                <a:latin typeface="Graphik Regular" panose="020B0503030202060203" pitchFamily="34" charset="0"/>
                <a:cs typeface="Arial" pitchFamily="34" charset="0"/>
                <a:sym typeface="Wingdings" pitchFamily="2" charset="2"/>
              </a:rPr>
              <a:t>Wash hands &amp; put on gloves</a:t>
            </a:r>
          </a:p>
          <a:p>
            <a:pPr marL="342900" indent="-342900" eaLnBrk="0" hangingPunct="0">
              <a:spcBef>
                <a:spcPct val="20000"/>
              </a:spcBef>
              <a:buAutoNum type="arabicPeriod"/>
              <a:defRPr/>
            </a:pPr>
            <a:r>
              <a:rPr lang="en-US" sz="1400" dirty="0">
                <a:solidFill>
                  <a:srgbClr val="767978"/>
                </a:solidFill>
                <a:latin typeface="Graphik Regular" panose="020B0503030202060203" pitchFamily="34" charset="0"/>
                <a:cs typeface="Arial" pitchFamily="34" charset="0"/>
                <a:sym typeface="Wingdings" pitchFamily="2" charset="2"/>
              </a:rPr>
              <a:t>Clean the key touchpoints</a:t>
            </a:r>
          </a:p>
          <a:p>
            <a:pPr marL="342900" indent="-342900" eaLnBrk="0" hangingPunct="0">
              <a:spcBef>
                <a:spcPct val="20000"/>
              </a:spcBef>
              <a:buAutoNum type="arabicPeriod"/>
              <a:defRPr/>
            </a:pPr>
            <a:r>
              <a:rPr lang="en-US" sz="1400" dirty="0">
                <a:solidFill>
                  <a:srgbClr val="767978"/>
                </a:solidFill>
                <a:latin typeface="Graphik Regular" panose="020B0503030202060203" pitchFamily="34" charset="0"/>
                <a:cs typeface="Arial" pitchFamily="34" charset="0"/>
                <a:sym typeface="Wingdings" pitchFamily="2" charset="2"/>
              </a:rPr>
              <a:t>Dispose of dirty cloths in the laundry bag </a:t>
            </a:r>
          </a:p>
          <a:p>
            <a:pPr marL="342900" indent="-342900" eaLnBrk="0" hangingPunct="0">
              <a:spcBef>
                <a:spcPct val="20000"/>
              </a:spcBef>
              <a:buAutoNum type="arabicPeriod"/>
              <a:defRPr/>
            </a:pPr>
            <a:r>
              <a:rPr lang="en-US" sz="1400" dirty="0">
                <a:solidFill>
                  <a:srgbClr val="767978"/>
                </a:solidFill>
                <a:latin typeface="Graphik Regular" panose="020B0503030202060203" pitchFamily="34" charset="0"/>
                <a:cs typeface="Arial" pitchFamily="34" charset="0"/>
                <a:sym typeface="Wingdings" pitchFamily="2" charset="2"/>
              </a:rPr>
              <a:t>Discard used gloves</a:t>
            </a:r>
          </a:p>
          <a:p>
            <a:pPr marL="342900" indent="-342900" eaLnBrk="0" hangingPunct="0">
              <a:spcBef>
                <a:spcPct val="20000"/>
              </a:spcBef>
              <a:buAutoNum type="arabicPeriod"/>
              <a:defRPr/>
            </a:pPr>
            <a:r>
              <a:rPr lang="en-US" sz="1400" dirty="0">
                <a:solidFill>
                  <a:srgbClr val="767978"/>
                </a:solidFill>
                <a:latin typeface="Graphik Regular" panose="020B0503030202060203" pitchFamily="34" charset="0"/>
                <a:cs typeface="Arial" pitchFamily="34" charset="0"/>
                <a:sym typeface="Wingdings" pitchFamily="2" charset="2"/>
              </a:rPr>
              <a:t>Wash hands</a:t>
            </a:r>
          </a:p>
        </p:txBody>
      </p:sp>
      <p:sp>
        <p:nvSpPr>
          <p:cNvPr id="28" name="Google Shape;132;p2"/>
          <p:cNvSpPr/>
          <p:nvPr/>
        </p:nvSpPr>
        <p:spPr>
          <a:xfrm rot="10800000" flipH="1">
            <a:off x="-1" y="2364196"/>
            <a:ext cx="12801600" cy="10136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88625" tIns="44300" rIns="88625" bIns="44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Picture 4" descr="https://hub.diversey.com/hubfs/Global%20/IHG/DUO%20Logo%20IHG%20Diversey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501" y="332653"/>
            <a:ext cx="3456596" cy="80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51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016082E-DFF1-4B96-A3D0-6D6AC7CCED8F}"/>
              </a:ext>
            </a:extLst>
          </p:cNvPr>
          <p:cNvSpPr txBox="1"/>
          <p:nvPr/>
        </p:nvSpPr>
        <p:spPr>
          <a:xfrm>
            <a:off x="1763485" y="1607682"/>
            <a:ext cx="9274629" cy="59657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dirty="0">
                <a:solidFill>
                  <a:srgbClr val="767978"/>
                </a:solidFill>
                <a:latin typeface="Graphik Regular" panose="020B0503030202060203" pitchFamily="34" charset="0"/>
              </a:rPr>
              <a:t>MATTRESS SANITIZATION</a:t>
            </a:r>
            <a:endParaRPr lang="en-GB" sz="2800" b="1" dirty="0">
              <a:solidFill>
                <a:srgbClr val="767978"/>
              </a:solidFill>
              <a:latin typeface="Graphik Regular" panose="020B0503030202060203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4EEF91A2-70E8-46D3-9FBF-12691CDC918B}"/>
              </a:ext>
            </a:extLst>
          </p:cNvPr>
          <p:cNvSpPr/>
          <p:nvPr/>
        </p:nvSpPr>
        <p:spPr>
          <a:xfrm>
            <a:off x="660228" y="2572501"/>
            <a:ext cx="2692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cap="all" dirty="0">
                <a:solidFill>
                  <a:srgbClr val="767978"/>
                </a:solidFill>
                <a:latin typeface="Graphik Regular" panose="020B0503030202060203" pitchFamily="34" charset="0"/>
              </a:rPr>
              <a:t>Cleaning product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3161BD8C-7366-4FAB-A183-F748B0335338}"/>
              </a:ext>
            </a:extLst>
          </p:cNvPr>
          <p:cNvCxnSpPr>
            <a:cxnSpLocks/>
          </p:cNvCxnSpPr>
          <p:nvPr/>
        </p:nvCxnSpPr>
        <p:spPr>
          <a:xfrm>
            <a:off x="738606" y="2962502"/>
            <a:ext cx="2377293" cy="0"/>
          </a:xfrm>
          <a:prstGeom prst="line">
            <a:avLst/>
          </a:prstGeom>
          <a:ln>
            <a:solidFill>
              <a:srgbClr val="76797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FBAD56F5-655C-4BE3-BA3D-8527CD044A76}"/>
              </a:ext>
            </a:extLst>
          </p:cNvPr>
          <p:cNvSpPr/>
          <p:nvPr/>
        </p:nvSpPr>
        <p:spPr>
          <a:xfrm>
            <a:off x="3556529" y="2567572"/>
            <a:ext cx="2692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cap="all" dirty="0">
                <a:solidFill>
                  <a:srgbClr val="767978"/>
                </a:solidFill>
                <a:latin typeface="Graphik Regular" panose="020B0503030202060203" pitchFamily="34" charset="0"/>
              </a:rPr>
              <a:t>Cleaning PROCESS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xmlns="" id="{7E21C92F-DBF7-41F3-9234-859F1FDB1189}"/>
              </a:ext>
            </a:extLst>
          </p:cNvPr>
          <p:cNvCxnSpPr>
            <a:cxnSpLocks/>
          </p:cNvCxnSpPr>
          <p:nvPr/>
        </p:nvCxnSpPr>
        <p:spPr>
          <a:xfrm>
            <a:off x="3634907" y="2957573"/>
            <a:ext cx="5409303" cy="0"/>
          </a:xfrm>
          <a:prstGeom prst="line">
            <a:avLst/>
          </a:prstGeom>
          <a:ln>
            <a:solidFill>
              <a:srgbClr val="76797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E8AE0EAE-1004-4387-9FD1-EFC4205C9E37}"/>
              </a:ext>
            </a:extLst>
          </p:cNvPr>
          <p:cNvSpPr/>
          <p:nvPr/>
        </p:nvSpPr>
        <p:spPr>
          <a:xfrm>
            <a:off x="640632" y="7027600"/>
            <a:ext cx="2692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cap="all" dirty="0">
                <a:solidFill>
                  <a:srgbClr val="767978"/>
                </a:solidFill>
                <a:latin typeface="Graphik Regular" panose="020B0503030202060203" pitchFamily="34" charset="0"/>
              </a:rPr>
              <a:t>WHEN TO DO IT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9E59D4C2-5F2B-43A3-900D-9769DD828EF6}"/>
              </a:ext>
            </a:extLst>
          </p:cNvPr>
          <p:cNvCxnSpPr>
            <a:cxnSpLocks/>
          </p:cNvCxnSpPr>
          <p:nvPr/>
        </p:nvCxnSpPr>
        <p:spPr>
          <a:xfrm>
            <a:off x="719010" y="7417601"/>
            <a:ext cx="2024209" cy="0"/>
          </a:xfrm>
          <a:prstGeom prst="line">
            <a:avLst/>
          </a:prstGeom>
          <a:ln>
            <a:solidFill>
              <a:srgbClr val="76797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1CA7FAE2-044F-417B-A34A-5467EA3CC650}"/>
              </a:ext>
            </a:extLst>
          </p:cNvPr>
          <p:cNvSpPr/>
          <p:nvPr/>
        </p:nvSpPr>
        <p:spPr>
          <a:xfrm>
            <a:off x="1398318" y="7524303"/>
            <a:ext cx="2381646" cy="73866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lvl="0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Before (re)opening then every quarter. Daily in case of outbreak if no protector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EE96934F-61D2-4E9E-960D-2BCA534BA3C8}"/>
              </a:ext>
            </a:extLst>
          </p:cNvPr>
          <p:cNvGrpSpPr/>
          <p:nvPr/>
        </p:nvGrpSpPr>
        <p:grpSpPr>
          <a:xfrm>
            <a:off x="725127" y="7551672"/>
            <a:ext cx="658368" cy="670451"/>
            <a:chOff x="4046181" y="5883345"/>
            <a:chExt cx="658368" cy="670451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xmlns="" id="{6241AB55-104A-4DE1-B4D9-2990CC7F8769}"/>
                </a:ext>
              </a:extLst>
            </p:cNvPr>
            <p:cNvSpPr/>
            <p:nvPr/>
          </p:nvSpPr>
          <p:spPr>
            <a:xfrm>
              <a:off x="4046181" y="5883345"/>
              <a:ext cx="658368" cy="657388"/>
            </a:xfrm>
            <a:prstGeom prst="ellipse">
              <a:avLst/>
            </a:prstGeom>
            <a:solidFill>
              <a:srgbClr val="767978"/>
            </a:solidFill>
            <a:ln>
              <a:solidFill>
                <a:srgbClr val="7679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95" name="Graphic 94">
              <a:extLst>
                <a:ext uri="{FF2B5EF4-FFF2-40B4-BE49-F238E27FC236}">
                  <a16:creationId xmlns:a16="http://schemas.microsoft.com/office/drawing/2014/main" xmlns="" id="{3D11F635-090B-4F24-B3E2-44008CA95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153100" y="5979604"/>
              <a:ext cx="459353" cy="574192"/>
            </a:xfrm>
            <a:prstGeom prst="rect">
              <a:avLst/>
            </a:prstGeom>
          </p:spPr>
        </p:pic>
      </p:grpSp>
      <p:sp>
        <p:nvSpPr>
          <p:cNvPr id="49" name="Rectangle 85">
            <a:extLst>
              <a:ext uri="{FF2B5EF4-FFF2-40B4-BE49-F238E27FC236}">
                <a16:creationId xmlns:a16="http://schemas.microsoft.com/office/drawing/2014/main" xmlns="" id="{FBAD56F5-655C-4BE3-BA3D-8527CD044A76}"/>
              </a:ext>
            </a:extLst>
          </p:cNvPr>
          <p:cNvSpPr/>
          <p:nvPr/>
        </p:nvSpPr>
        <p:spPr>
          <a:xfrm>
            <a:off x="3832250" y="7026859"/>
            <a:ext cx="2692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cap="all" dirty="0">
                <a:solidFill>
                  <a:srgbClr val="767978"/>
                </a:solidFill>
                <a:latin typeface="Graphik Regular" panose="020B0503030202060203" pitchFamily="34" charset="0"/>
              </a:rPr>
              <a:t>Cleaning PROCESS</a:t>
            </a:r>
          </a:p>
        </p:txBody>
      </p:sp>
      <p:cxnSp>
        <p:nvCxnSpPr>
          <p:cNvPr id="50" name="Straight Connector 86">
            <a:extLst>
              <a:ext uri="{FF2B5EF4-FFF2-40B4-BE49-F238E27FC236}">
                <a16:creationId xmlns:a16="http://schemas.microsoft.com/office/drawing/2014/main" xmlns="" id="{7E21C92F-DBF7-41F3-9234-859F1FDB1189}"/>
              </a:ext>
            </a:extLst>
          </p:cNvPr>
          <p:cNvCxnSpPr>
            <a:cxnSpLocks/>
          </p:cNvCxnSpPr>
          <p:nvPr/>
        </p:nvCxnSpPr>
        <p:spPr>
          <a:xfrm>
            <a:off x="3910628" y="7416860"/>
            <a:ext cx="5409303" cy="0"/>
          </a:xfrm>
          <a:prstGeom prst="line">
            <a:avLst/>
          </a:prstGeom>
          <a:ln>
            <a:solidFill>
              <a:srgbClr val="76797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ctangle 87">
            <a:extLst>
              <a:ext uri="{FF2B5EF4-FFF2-40B4-BE49-F238E27FC236}">
                <a16:creationId xmlns:a16="http://schemas.microsoft.com/office/drawing/2014/main" xmlns="" id="{57FABA24-7065-490C-9319-8AFB7068C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2250" y="7608269"/>
            <a:ext cx="6477334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2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0" hangingPunct="0">
              <a:spcBef>
                <a:spcPct val="20000"/>
              </a:spcBef>
              <a:buAutoNum type="arabicPeriod"/>
              <a:defRPr/>
            </a:pPr>
            <a:r>
              <a:rPr lang="en-US" sz="1400" dirty="0">
                <a:solidFill>
                  <a:srgbClr val="767978"/>
                </a:solidFill>
                <a:latin typeface="Graphik Regular" panose="020B0503030202060203" pitchFamily="34" charset="0"/>
                <a:cs typeface="Arial" pitchFamily="34" charset="0"/>
                <a:sym typeface="Wingdings" pitchFamily="2" charset="2"/>
              </a:rPr>
              <a:t>Wash hands &amp; put on gloves</a:t>
            </a:r>
          </a:p>
          <a:p>
            <a:pPr marL="342900" indent="-342900" eaLnBrk="0" hangingPunct="0">
              <a:spcBef>
                <a:spcPct val="20000"/>
              </a:spcBef>
              <a:buAutoNum type="arabicPeriod"/>
              <a:defRPr/>
            </a:pPr>
            <a:r>
              <a:rPr lang="en-US" sz="1400" dirty="0">
                <a:solidFill>
                  <a:srgbClr val="767978"/>
                </a:solidFill>
                <a:latin typeface="Graphik Regular" panose="020B0503030202060203" pitchFamily="34" charset="0"/>
                <a:cs typeface="Arial" pitchFamily="34" charset="0"/>
                <a:sym typeface="Wingdings" pitchFamily="2" charset="2"/>
              </a:rPr>
              <a:t>Clean the key touchpoints</a:t>
            </a:r>
          </a:p>
          <a:p>
            <a:pPr marL="342900" indent="-342900" eaLnBrk="0" hangingPunct="0">
              <a:spcBef>
                <a:spcPct val="20000"/>
              </a:spcBef>
              <a:buAutoNum type="arabicPeriod"/>
              <a:defRPr/>
            </a:pPr>
            <a:r>
              <a:rPr lang="en-US" sz="1400" dirty="0">
                <a:solidFill>
                  <a:srgbClr val="767978"/>
                </a:solidFill>
                <a:latin typeface="Graphik Regular" panose="020B0503030202060203" pitchFamily="34" charset="0"/>
                <a:cs typeface="Arial" pitchFamily="34" charset="0"/>
                <a:sym typeface="Wingdings" pitchFamily="2" charset="2"/>
              </a:rPr>
              <a:t>Dispose of dirty cloths in the laundry bag </a:t>
            </a:r>
          </a:p>
          <a:p>
            <a:pPr marL="342900" indent="-342900" eaLnBrk="0" hangingPunct="0">
              <a:spcBef>
                <a:spcPct val="20000"/>
              </a:spcBef>
              <a:buAutoNum type="arabicPeriod"/>
              <a:defRPr/>
            </a:pPr>
            <a:r>
              <a:rPr lang="en-US" sz="1400" dirty="0">
                <a:solidFill>
                  <a:srgbClr val="767978"/>
                </a:solidFill>
                <a:latin typeface="Graphik Regular" panose="020B0503030202060203" pitchFamily="34" charset="0"/>
                <a:cs typeface="Arial" pitchFamily="34" charset="0"/>
                <a:sym typeface="Wingdings" pitchFamily="2" charset="2"/>
              </a:rPr>
              <a:t>Discard used gloves</a:t>
            </a:r>
          </a:p>
          <a:p>
            <a:pPr marL="342900" indent="-342900" eaLnBrk="0" hangingPunct="0">
              <a:spcBef>
                <a:spcPct val="20000"/>
              </a:spcBef>
              <a:buAutoNum type="arabicPeriod"/>
              <a:defRPr/>
            </a:pPr>
            <a:r>
              <a:rPr lang="en-US" sz="1400" dirty="0">
                <a:solidFill>
                  <a:srgbClr val="767978"/>
                </a:solidFill>
                <a:latin typeface="Graphik Regular" panose="020B0503030202060203" pitchFamily="34" charset="0"/>
                <a:cs typeface="Arial" pitchFamily="34" charset="0"/>
                <a:sym typeface="Wingdings" pitchFamily="2" charset="2"/>
              </a:rPr>
              <a:t>Wash hands</a:t>
            </a:r>
          </a:p>
        </p:txBody>
      </p:sp>
      <p:pic>
        <p:nvPicPr>
          <p:cNvPr id="60" name="Google Shape;395;p10"/>
          <p:cNvPicPr preferRelativeResize="0"/>
          <p:nvPr/>
        </p:nvPicPr>
        <p:blipFill rotWithShape="1">
          <a:blip r:embed="rId7">
            <a:alphaModFix/>
          </a:blip>
          <a:srcRect l="17380" r="17627"/>
          <a:stretch/>
        </p:blipFill>
        <p:spPr>
          <a:xfrm>
            <a:off x="719010" y="3200935"/>
            <a:ext cx="800121" cy="111002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398;p10"/>
          <p:cNvSpPr/>
          <p:nvPr/>
        </p:nvSpPr>
        <p:spPr>
          <a:xfrm>
            <a:off x="1565849" y="3210178"/>
            <a:ext cx="1767335" cy="109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767978"/>
                </a:solidFill>
                <a:latin typeface="Calibri"/>
                <a:ea typeface="Calibri"/>
                <a:cs typeface="Calibri"/>
                <a:sym typeface="Calibri"/>
              </a:rPr>
              <a:t>Oxivir Excel </a:t>
            </a:r>
            <a:endParaRPr sz="1400" b="1" dirty="0">
              <a:solidFill>
                <a:srgbClr val="76797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767978"/>
                </a:solidFill>
                <a:latin typeface="Calibri"/>
                <a:ea typeface="Calibri"/>
                <a:cs typeface="Calibri"/>
                <a:sym typeface="Calibri"/>
              </a:rPr>
              <a:t>Dosage</a:t>
            </a:r>
            <a:r>
              <a:rPr lang="en-US" sz="1400" dirty="0">
                <a:solidFill>
                  <a:srgbClr val="767978"/>
                </a:solidFill>
                <a:latin typeface="Calibri"/>
                <a:ea typeface="Calibri"/>
                <a:cs typeface="Calibri"/>
                <a:sym typeface="Calibri"/>
              </a:rPr>
              <a:t>: 2% for viruses*</a:t>
            </a:r>
            <a:endParaRPr sz="1400" dirty="0">
              <a:solidFill>
                <a:srgbClr val="767978"/>
              </a:solidFill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767978"/>
                </a:solidFill>
                <a:latin typeface="Calibri"/>
                <a:ea typeface="Calibri"/>
                <a:cs typeface="Calibri"/>
                <a:sym typeface="Calibri"/>
              </a:rPr>
              <a:t>Contact time: </a:t>
            </a:r>
            <a:r>
              <a:rPr lang="en-US" sz="1400" dirty="0">
                <a:solidFill>
                  <a:srgbClr val="767978"/>
                </a:solidFill>
                <a:latin typeface="Calibri"/>
                <a:ea typeface="Calibri"/>
                <a:cs typeface="Calibri"/>
                <a:sym typeface="Calibri"/>
              </a:rPr>
              <a:t>5min</a:t>
            </a:r>
            <a:endParaRPr sz="1400" dirty="0">
              <a:solidFill>
                <a:srgbClr val="767978"/>
              </a:solidFill>
            </a:endParaRPr>
          </a:p>
        </p:txBody>
      </p:sp>
      <p:pic>
        <p:nvPicPr>
          <p:cNvPr id="70" name="Google Shape;408;p10" descr="aski Stofzuiger Aero 8 Extreem Stil"/>
          <p:cNvPicPr preferRelativeResize="0"/>
          <p:nvPr/>
        </p:nvPicPr>
        <p:blipFill rotWithShape="1">
          <a:blip r:embed="rId8">
            <a:alphaModFix/>
          </a:blip>
          <a:srcRect l="30000" t="9582" r="28523" b="12954"/>
          <a:stretch/>
        </p:blipFill>
        <p:spPr>
          <a:xfrm>
            <a:off x="630291" y="5017317"/>
            <a:ext cx="1000556" cy="14015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" name="Google Shape;409;p10"/>
          <p:cNvGrpSpPr/>
          <p:nvPr/>
        </p:nvGrpSpPr>
        <p:grpSpPr>
          <a:xfrm>
            <a:off x="1291399" y="4417662"/>
            <a:ext cx="1192195" cy="1298283"/>
            <a:chOff x="7271216" y="3566266"/>
            <a:chExt cx="1090823" cy="1177085"/>
          </a:xfrm>
        </p:grpSpPr>
        <p:pic>
          <p:nvPicPr>
            <p:cNvPr id="72" name="Google Shape;410;p10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271216" y="3566266"/>
              <a:ext cx="519095" cy="7477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411;p10"/>
            <p:cNvPicPr preferRelativeResize="0"/>
            <p:nvPr/>
          </p:nvPicPr>
          <p:blipFill rotWithShape="1">
            <a:blip r:embed="rId10">
              <a:alphaModFix/>
            </a:blip>
            <a:srcRect l="4001" t="5407"/>
            <a:stretch/>
          </p:blipFill>
          <p:spPr>
            <a:xfrm>
              <a:off x="7776289" y="4007408"/>
              <a:ext cx="585750" cy="5967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412;p10"/>
            <p:cNvPicPr preferRelativeResize="0"/>
            <p:nvPr/>
          </p:nvPicPr>
          <p:blipFill rotWithShape="1">
            <a:blip r:embed="rId11">
              <a:alphaModFix/>
            </a:blip>
            <a:srcRect l="7181" t="5198" r="7320" b="10802"/>
            <a:stretch/>
          </p:blipFill>
          <p:spPr>
            <a:xfrm>
              <a:off x="7400718" y="4377979"/>
              <a:ext cx="495861" cy="3653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Google Shape;414;p10"/>
          <p:cNvSpPr/>
          <p:nvPr/>
        </p:nvSpPr>
        <p:spPr>
          <a:xfrm>
            <a:off x="2006504" y="4541712"/>
            <a:ext cx="1679025" cy="712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767978"/>
                </a:solidFill>
                <a:latin typeface="Calibri"/>
                <a:ea typeface="Calibri"/>
                <a:cs typeface="Calibri"/>
                <a:sym typeface="Calibri"/>
              </a:rPr>
              <a:t>Foam generator</a:t>
            </a:r>
            <a:endParaRPr sz="1400" dirty="0">
              <a:solidFill>
                <a:srgbClr val="767978"/>
              </a:solidFill>
            </a:endParaRPr>
          </a:p>
          <a:p>
            <a:pPr marL="0" marR="0" lvl="0" indent="0" algn="l" rtl="0">
              <a:lnSpc>
                <a:spcPct val="137500"/>
              </a:lnSpc>
              <a:spcBef>
                <a:spcPts val="160"/>
              </a:spcBef>
              <a:spcAft>
                <a:spcPts val="0"/>
              </a:spcAft>
              <a:buNone/>
            </a:pPr>
            <a:endParaRPr sz="1400" b="1" dirty="0">
              <a:solidFill>
                <a:srgbClr val="7679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415;p10"/>
          <p:cNvSpPr/>
          <p:nvPr/>
        </p:nvSpPr>
        <p:spPr>
          <a:xfrm>
            <a:off x="2056587" y="6344409"/>
            <a:ext cx="1667991" cy="712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lnSpc>
                <a:spcPct val="137500"/>
              </a:lnSpc>
            </a:pPr>
            <a:r>
              <a:rPr lang="en-US" sz="1400" b="1" dirty="0">
                <a:solidFill>
                  <a:srgbClr val="767978"/>
                </a:solidFill>
                <a:latin typeface="Calibri"/>
                <a:ea typeface="Calibri"/>
                <a:cs typeface="Calibri"/>
                <a:sym typeface="Calibri"/>
              </a:rPr>
              <a:t>TASKI 7,5L atomizer</a:t>
            </a:r>
            <a:endParaRPr lang="en-US" sz="1400" dirty="0">
              <a:solidFill>
                <a:srgbClr val="767978"/>
              </a:solidFill>
            </a:endParaRPr>
          </a:p>
          <a:p>
            <a:pPr marL="0" marR="0" lvl="0" indent="0" algn="r" rtl="0">
              <a:lnSpc>
                <a:spcPct val="137500"/>
              </a:lnSpc>
              <a:spcBef>
                <a:spcPts val="160"/>
              </a:spcBef>
              <a:spcAft>
                <a:spcPts val="0"/>
              </a:spcAft>
              <a:buNone/>
            </a:pPr>
            <a:endParaRPr sz="1400" b="1" dirty="0">
              <a:solidFill>
                <a:srgbClr val="7679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417;p10" descr="https://lh3.googleusercontent.com/-eED5dlQhb08/XqlWPbgXAVI/AAAAAAAAA-c/0rKC-lB4Uvgu_dDal7zP60qGib_mv7SpACK8BGAsYHg/s300/2020-04-29.png"/>
          <p:cNvPicPr preferRelativeResize="0"/>
          <p:nvPr/>
        </p:nvPicPr>
        <p:blipFill rotWithShape="1">
          <a:blip r:embed="rId12">
            <a:alphaModFix/>
          </a:blip>
          <a:srcRect l="29627" r="29029"/>
          <a:stretch/>
        </p:blipFill>
        <p:spPr>
          <a:xfrm>
            <a:off x="2750047" y="5301619"/>
            <a:ext cx="680260" cy="1127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405;p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652205" y="3008932"/>
            <a:ext cx="476757" cy="476757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415;p10"/>
          <p:cNvSpPr/>
          <p:nvPr/>
        </p:nvSpPr>
        <p:spPr>
          <a:xfrm>
            <a:off x="143171" y="6344409"/>
            <a:ext cx="1667991" cy="712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lnSpc>
                <a:spcPct val="137500"/>
              </a:lnSpc>
            </a:pPr>
            <a:r>
              <a:rPr lang="en-US" sz="1400" b="1" dirty="0">
                <a:solidFill>
                  <a:srgbClr val="767978"/>
                </a:solidFill>
                <a:latin typeface="Calibri"/>
                <a:ea typeface="Calibri"/>
                <a:cs typeface="Calibri"/>
                <a:sym typeface="Calibri"/>
              </a:rPr>
              <a:t>Vacuum cleaner</a:t>
            </a:r>
            <a:endParaRPr lang="en-US" sz="1400" dirty="0">
              <a:solidFill>
                <a:srgbClr val="767978"/>
              </a:solidFill>
            </a:endParaRPr>
          </a:p>
          <a:p>
            <a:pPr marL="0" marR="0" lvl="0" indent="0" algn="r" rtl="0">
              <a:lnSpc>
                <a:spcPct val="137500"/>
              </a:lnSpc>
              <a:spcBef>
                <a:spcPts val="160"/>
              </a:spcBef>
              <a:spcAft>
                <a:spcPts val="0"/>
              </a:spcAft>
              <a:buNone/>
            </a:pPr>
            <a:endParaRPr sz="1400" b="1" dirty="0">
              <a:solidFill>
                <a:srgbClr val="7679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415;p10"/>
          <p:cNvSpPr/>
          <p:nvPr/>
        </p:nvSpPr>
        <p:spPr>
          <a:xfrm>
            <a:off x="1054311" y="5467949"/>
            <a:ext cx="1667991" cy="712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lnSpc>
                <a:spcPct val="137500"/>
              </a:lnSpc>
            </a:pPr>
            <a:r>
              <a:rPr lang="en-US" sz="1400" b="1" dirty="0">
                <a:solidFill>
                  <a:srgbClr val="767978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 lang="en-US" sz="1400" b="1" dirty="0">
              <a:solidFill>
                <a:srgbClr val="767978"/>
              </a:solidFill>
            </a:endParaRPr>
          </a:p>
          <a:p>
            <a:pPr marL="0" marR="0" lvl="0" indent="0" algn="r" rtl="0">
              <a:lnSpc>
                <a:spcPct val="137500"/>
              </a:lnSpc>
              <a:spcBef>
                <a:spcPts val="160"/>
              </a:spcBef>
              <a:spcAft>
                <a:spcPts val="0"/>
              </a:spcAft>
              <a:buNone/>
            </a:pPr>
            <a:endParaRPr sz="1400" b="1" dirty="0">
              <a:solidFill>
                <a:srgbClr val="7679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9"/>
          <a:stretch/>
        </p:blipFill>
        <p:spPr>
          <a:xfrm>
            <a:off x="3735545" y="3138373"/>
            <a:ext cx="8413407" cy="3390526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702DA99-C653-4545-8607-A09DE66D15F0}"/>
              </a:ext>
            </a:extLst>
          </p:cNvPr>
          <p:cNvSpPr/>
          <p:nvPr/>
        </p:nvSpPr>
        <p:spPr>
          <a:xfrm>
            <a:off x="914399" y="9001996"/>
            <a:ext cx="114394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200" dirty="0">
                <a:solidFill>
                  <a:srgbClr val="767978"/>
                </a:solidFill>
              </a:rPr>
              <a:t>* Please check PIS, SDS for detailed information http://sds.diversey.com | Use biocides safely. Always read the label and product information before use </a:t>
            </a:r>
          </a:p>
        </p:txBody>
      </p:sp>
      <p:sp>
        <p:nvSpPr>
          <p:cNvPr id="36" name="Google Shape;132;p2"/>
          <p:cNvSpPr/>
          <p:nvPr/>
        </p:nvSpPr>
        <p:spPr>
          <a:xfrm rot="10800000" flipH="1">
            <a:off x="-1" y="2364196"/>
            <a:ext cx="12801600" cy="10136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88625" tIns="44300" rIns="88625" bIns="44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Picture 4" descr="https://hub.diversey.com/hubfs/Global%20/IHG/DUO%20Logo%20IHG%20Diversey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501" y="332653"/>
            <a:ext cx="3456596" cy="80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133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672" y="2581899"/>
            <a:ext cx="9281863" cy="4954243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016082E-DFF1-4B96-A3D0-6D6AC7CCED8F}"/>
              </a:ext>
            </a:extLst>
          </p:cNvPr>
          <p:cNvSpPr txBox="1"/>
          <p:nvPr/>
        </p:nvSpPr>
        <p:spPr>
          <a:xfrm>
            <a:off x="1763485" y="1607682"/>
            <a:ext cx="9274629" cy="59657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dirty="0">
                <a:solidFill>
                  <a:srgbClr val="767978"/>
                </a:solidFill>
                <a:latin typeface="Graphik Regular" panose="020B0503030202060203" pitchFamily="34" charset="0"/>
              </a:rPr>
              <a:t>KITCHEN DEEP CLEANING PROCEDURES</a:t>
            </a:r>
            <a:endParaRPr lang="en-GB" sz="2800" b="1" dirty="0">
              <a:solidFill>
                <a:srgbClr val="767978"/>
              </a:solidFill>
              <a:latin typeface="Graphik Regular" panose="020B0503030202060203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4EEF91A2-70E8-46D3-9FBF-12691CDC918B}"/>
              </a:ext>
            </a:extLst>
          </p:cNvPr>
          <p:cNvSpPr/>
          <p:nvPr/>
        </p:nvSpPr>
        <p:spPr>
          <a:xfrm>
            <a:off x="390599" y="2572501"/>
            <a:ext cx="2692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cap="all" dirty="0">
                <a:solidFill>
                  <a:srgbClr val="767978"/>
                </a:solidFill>
                <a:latin typeface="Graphik Regular" panose="020B0503030202060203" pitchFamily="34" charset="0"/>
              </a:rPr>
              <a:t>Cleaning product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FF774742-A54A-4D99-998C-ECF841CF8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37" y="4044154"/>
            <a:ext cx="2377293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eaLnBrk="0" hangingPunct="0">
              <a:spcBef>
                <a:spcPct val="20000"/>
              </a:spcBef>
              <a:buFont typeface="Calibri" panose="020F0502020204030204" pitchFamily="34" charset="0"/>
              <a:buChar char="›"/>
              <a:defRPr/>
            </a:pPr>
            <a:r>
              <a:rPr lang="en-US" sz="1400" dirty="0">
                <a:solidFill>
                  <a:srgbClr val="767978"/>
                </a:solidFill>
                <a:latin typeface="Graphik Regular" panose="020B0503030202060203" pitchFamily="34" charset="0"/>
                <a:cs typeface="Arial" pitchFamily="34" charset="0"/>
                <a:sym typeface="Wingdings" pitchFamily="2" charset="2"/>
              </a:rPr>
              <a:t>Short contact time</a:t>
            </a:r>
          </a:p>
          <a:p>
            <a:pPr marL="171450" indent="-171450" eaLnBrk="0" hangingPunct="0">
              <a:spcBef>
                <a:spcPct val="20000"/>
              </a:spcBef>
              <a:buFont typeface="Calibri" panose="020F0502020204030204" pitchFamily="34" charset="0"/>
              <a:buChar char="›"/>
              <a:defRPr/>
            </a:pPr>
            <a:r>
              <a:rPr lang="en-US" sz="1400" dirty="0">
                <a:solidFill>
                  <a:srgbClr val="767978"/>
                </a:solidFill>
                <a:latin typeface="Graphik Regular" panose="020B0503030202060203" pitchFamily="34" charset="0"/>
                <a:cs typeface="Arial" pitchFamily="34" charset="0"/>
                <a:sym typeface="Wingdings" pitchFamily="2" charset="2"/>
              </a:rPr>
              <a:t>Effective against  SARS-CoV-2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3ACD48FA-2789-44CC-95A1-A701AFE32F57}"/>
              </a:ext>
            </a:extLst>
          </p:cNvPr>
          <p:cNvSpPr/>
          <p:nvPr/>
        </p:nvSpPr>
        <p:spPr>
          <a:xfrm>
            <a:off x="1265640" y="3184615"/>
            <a:ext cx="1922462" cy="73866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en-GB" sz="1400" dirty="0">
                <a:solidFill>
                  <a:srgbClr val="767978"/>
                </a:solidFill>
              </a:rPr>
              <a:t>Broad spectrum cleaner disinfectant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3161BD8C-7366-4FAB-A183-F748B0335338}"/>
              </a:ext>
            </a:extLst>
          </p:cNvPr>
          <p:cNvCxnSpPr>
            <a:cxnSpLocks/>
          </p:cNvCxnSpPr>
          <p:nvPr/>
        </p:nvCxnSpPr>
        <p:spPr>
          <a:xfrm>
            <a:off x="468977" y="2962502"/>
            <a:ext cx="2377293" cy="0"/>
          </a:xfrm>
          <a:prstGeom prst="line">
            <a:avLst/>
          </a:prstGeom>
          <a:ln>
            <a:solidFill>
              <a:srgbClr val="76797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FBAD56F5-655C-4BE3-BA3D-8527CD044A76}"/>
              </a:ext>
            </a:extLst>
          </p:cNvPr>
          <p:cNvSpPr/>
          <p:nvPr/>
        </p:nvSpPr>
        <p:spPr>
          <a:xfrm>
            <a:off x="4884953" y="7515981"/>
            <a:ext cx="2692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cap="all" dirty="0">
                <a:solidFill>
                  <a:srgbClr val="767978"/>
                </a:solidFill>
                <a:latin typeface="Graphik Regular" panose="020B0503030202060203" pitchFamily="34" charset="0"/>
              </a:rPr>
              <a:t>Cleaning PROCESS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xmlns="" id="{7E21C92F-DBF7-41F3-9234-859F1FDB1189}"/>
              </a:ext>
            </a:extLst>
          </p:cNvPr>
          <p:cNvCxnSpPr>
            <a:cxnSpLocks/>
          </p:cNvCxnSpPr>
          <p:nvPr/>
        </p:nvCxnSpPr>
        <p:spPr>
          <a:xfrm>
            <a:off x="4963331" y="7905982"/>
            <a:ext cx="5409303" cy="0"/>
          </a:xfrm>
          <a:prstGeom prst="line">
            <a:avLst/>
          </a:prstGeom>
          <a:ln>
            <a:solidFill>
              <a:srgbClr val="76797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57FABA24-7065-490C-9319-8AFB7068C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4953" y="8003607"/>
            <a:ext cx="6477334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2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0" hangingPunct="0">
              <a:spcBef>
                <a:spcPct val="20000"/>
              </a:spcBef>
              <a:buAutoNum type="arabicPeriod"/>
              <a:defRPr/>
            </a:pPr>
            <a:r>
              <a:rPr lang="en-US" sz="1400" dirty="0">
                <a:solidFill>
                  <a:srgbClr val="767978"/>
                </a:solidFill>
                <a:latin typeface="Graphik Regular" panose="020B0503030202060203" pitchFamily="34" charset="0"/>
                <a:cs typeface="Arial" pitchFamily="34" charset="0"/>
                <a:sym typeface="Wingdings" pitchFamily="2" charset="2"/>
              </a:rPr>
              <a:t>Wash hands &amp; put on gloves</a:t>
            </a:r>
          </a:p>
          <a:p>
            <a:pPr marL="342900" indent="-342900" eaLnBrk="0" hangingPunct="0">
              <a:spcBef>
                <a:spcPct val="20000"/>
              </a:spcBef>
              <a:buAutoNum type="arabicPeriod"/>
              <a:defRPr/>
            </a:pPr>
            <a:r>
              <a:rPr lang="en-US" sz="1400" dirty="0">
                <a:solidFill>
                  <a:srgbClr val="767978"/>
                </a:solidFill>
                <a:latin typeface="Graphik Regular" panose="020B0503030202060203" pitchFamily="34" charset="0"/>
                <a:cs typeface="Arial" pitchFamily="34" charset="0"/>
                <a:sym typeface="Wingdings" pitchFamily="2" charset="2"/>
              </a:rPr>
              <a:t>Clean the key touchpoints</a:t>
            </a:r>
          </a:p>
          <a:p>
            <a:pPr marL="342900" indent="-342900" eaLnBrk="0" hangingPunct="0">
              <a:spcBef>
                <a:spcPct val="20000"/>
              </a:spcBef>
              <a:buAutoNum type="arabicPeriod"/>
              <a:defRPr/>
            </a:pPr>
            <a:r>
              <a:rPr lang="en-US" sz="1400" dirty="0">
                <a:solidFill>
                  <a:srgbClr val="767978"/>
                </a:solidFill>
                <a:latin typeface="Graphik Regular" panose="020B0503030202060203" pitchFamily="34" charset="0"/>
                <a:cs typeface="Arial" pitchFamily="34" charset="0"/>
                <a:sym typeface="Wingdings" pitchFamily="2" charset="2"/>
              </a:rPr>
              <a:t>Dispose of dirty cloths in the laundry bag </a:t>
            </a:r>
          </a:p>
          <a:p>
            <a:pPr marL="342900" indent="-342900" eaLnBrk="0" hangingPunct="0">
              <a:spcBef>
                <a:spcPct val="20000"/>
              </a:spcBef>
              <a:buAutoNum type="arabicPeriod"/>
              <a:defRPr/>
            </a:pPr>
            <a:r>
              <a:rPr lang="en-US" sz="1400" dirty="0">
                <a:solidFill>
                  <a:srgbClr val="767978"/>
                </a:solidFill>
                <a:latin typeface="Graphik Regular" panose="020B0503030202060203" pitchFamily="34" charset="0"/>
                <a:cs typeface="Arial" pitchFamily="34" charset="0"/>
                <a:sym typeface="Wingdings" pitchFamily="2" charset="2"/>
              </a:rPr>
              <a:t>Discard used gloves</a:t>
            </a:r>
          </a:p>
          <a:p>
            <a:pPr marL="342900" indent="-342900" eaLnBrk="0" hangingPunct="0">
              <a:spcBef>
                <a:spcPct val="20000"/>
              </a:spcBef>
              <a:buAutoNum type="arabicPeriod"/>
              <a:defRPr/>
            </a:pPr>
            <a:r>
              <a:rPr lang="en-US" sz="1400" dirty="0">
                <a:solidFill>
                  <a:srgbClr val="767978"/>
                </a:solidFill>
                <a:latin typeface="Graphik Regular" panose="020B0503030202060203" pitchFamily="34" charset="0"/>
                <a:cs typeface="Arial" pitchFamily="34" charset="0"/>
                <a:sym typeface="Wingdings" pitchFamily="2" charset="2"/>
              </a:rPr>
              <a:t>Wash hands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E8AE0EAE-1004-4387-9FD1-EFC4205C9E37}"/>
              </a:ext>
            </a:extLst>
          </p:cNvPr>
          <p:cNvSpPr/>
          <p:nvPr/>
        </p:nvSpPr>
        <p:spPr>
          <a:xfrm>
            <a:off x="482402" y="7509405"/>
            <a:ext cx="2692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cap="all" dirty="0">
                <a:solidFill>
                  <a:srgbClr val="767978"/>
                </a:solidFill>
                <a:latin typeface="Graphik Regular" panose="020B0503030202060203" pitchFamily="34" charset="0"/>
              </a:rPr>
              <a:t>WHEN TO DO IT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9E59D4C2-5F2B-43A3-900D-9769DD828EF6}"/>
              </a:ext>
            </a:extLst>
          </p:cNvPr>
          <p:cNvCxnSpPr>
            <a:cxnSpLocks/>
          </p:cNvCxnSpPr>
          <p:nvPr/>
        </p:nvCxnSpPr>
        <p:spPr>
          <a:xfrm>
            <a:off x="560780" y="7899406"/>
            <a:ext cx="2024209" cy="0"/>
          </a:xfrm>
          <a:prstGeom prst="line">
            <a:avLst/>
          </a:prstGeom>
          <a:ln>
            <a:solidFill>
              <a:srgbClr val="76797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1CA7FAE2-044F-417B-A34A-5467EA3CC650}"/>
              </a:ext>
            </a:extLst>
          </p:cNvPr>
          <p:cNvSpPr/>
          <p:nvPr/>
        </p:nvSpPr>
        <p:spPr>
          <a:xfrm>
            <a:off x="1359219" y="7955062"/>
            <a:ext cx="1815736" cy="73866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en-GB" sz="1400" dirty="0">
                <a:solidFill>
                  <a:srgbClr val="767978"/>
                </a:solidFill>
              </a:rPr>
              <a:t>Before </a:t>
            </a:r>
            <a:r>
              <a:rPr lang="en-GB" sz="1400" dirty="0">
                <a:solidFill>
                  <a:srgbClr val="767978"/>
                </a:solidFill>
                <a:latin typeface="Graphik Regular" panose="020B0503030202060203" pitchFamily="34" charset="0"/>
              </a:rPr>
              <a:t>re-opening </a:t>
            </a:r>
            <a:r>
              <a:rPr lang="mr-IN" sz="1400" dirty="0">
                <a:solidFill>
                  <a:srgbClr val="767978"/>
                </a:solidFill>
                <a:latin typeface="Graphik Regular" panose="020B0503030202060203" pitchFamily="34" charset="0"/>
              </a:rPr>
              <a:t>–</a:t>
            </a:r>
            <a:r>
              <a:rPr lang="en-GB" sz="1400" dirty="0">
                <a:solidFill>
                  <a:srgbClr val="767978"/>
                </a:solidFill>
                <a:latin typeface="Graphik Regular" panose="020B0503030202060203" pitchFamily="34" charset="0"/>
              </a:rPr>
              <a:t> check tips and execute once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EE96934F-61D2-4E9E-960D-2BCA534BA3C8}"/>
              </a:ext>
            </a:extLst>
          </p:cNvPr>
          <p:cNvGrpSpPr/>
          <p:nvPr/>
        </p:nvGrpSpPr>
        <p:grpSpPr>
          <a:xfrm>
            <a:off x="596517" y="7969106"/>
            <a:ext cx="658368" cy="670451"/>
            <a:chOff x="4046181" y="5883345"/>
            <a:chExt cx="658368" cy="670451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xmlns="" id="{6241AB55-104A-4DE1-B4D9-2990CC7F8769}"/>
                </a:ext>
              </a:extLst>
            </p:cNvPr>
            <p:cNvSpPr/>
            <p:nvPr/>
          </p:nvSpPr>
          <p:spPr>
            <a:xfrm>
              <a:off x="4046181" y="5883345"/>
              <a:ext cx="658368" cy="657388"/>
            </a:xfrm>
            <a:prstGeom prst="ellipse">
              <a:avLst/>
            </a:prstGeom>
            <a:solidFill>
              <a:srgbClr val="767978"/>
            </a:solidFill>
            <a:ln>
              <a:solidFill>
                <a:srgbClr val="7679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95" name="Graphic 94">
              <a:extLst>
                <a:ext uri="{FF2B5EF4-FFF2-40B4-BE49-F238E27FC236}">
                  <a16:creationId xmlns:a16="http://schemas.microsoft.com/office/drawing/2014/main" xmlns="" id="{3D11F635-090B-4F24-B3E2-44008CA95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4153100" y="5979604"/>
              <a:ext cx="459353" cy="574192"/>
            </a:xfrm>
            <a:prstGeom prst="rect">
              <a:avLst/>
            </a:prstGeom>
          </p:spPr>
        </p:pic>
      </p:grpSp>
      <p:pic>
        <p:nvPicPr>
          <p:cNvPr id="99" name="Google Shape;364;p9"/>
          <p:cNvPicPr preferRelativeResize="0"/>
          <p:nvPr/>
        </p:nvPicPr>
        <p:blipFill rotWithShape="1">
          <a:blip r:embed="rId8">
            <a:alphaModFix/>
          </a:blip>
          <a:srcRect l="17380" r="17627"/>
          <a:stretch/>
        </p:blipFill>
        <p:spPr>
          <a:xfrm>
            <a:off x="540566" y="3071575"/>
            <a:ext cx="633779" cy="975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371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05773" y="5176527"/>
            <a:ext cx="886670" cy="93852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372;p9"/>
          <p:cNvSpPr/>
          <p:nvPr/>
        </p:nvSpPr>
        <p:spPr>
          <a:xfrm>
            <a:off x="1386203" y="5176527"/>
            <a:ext cx="1845357" cy="366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95" tIns="63980" rIns="127995" bIns="6398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Jonmaster system</a:t>
            </a:r>
            <a:endParaRPr sz="1400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4D348E3-4A53-47CF-9556-84CB0895E5C7}"/>
              </a:ext>
            </a:extLst>
          </p:cNvPr>
          <p:cNvSpPr/>
          <p:nvPr/>
        </p:nvSpPr>
        <p:spPr>
          <a:xfrm>
            <a:off x="949108" y="9205621"/>
            <a:ext cx="114394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200" dirty="0">
                <a:solidFill>
                  <a:srgbClr val="767978"/>
                </a:solidFill>
              </a:rPr>
              <a:t>Please check PIS, SDS for detailed information http://sds.diversey.com | Use biocides safely. Always read the label and product information before use </a:t>
            </a:r>
          </a:p>
        </p:txBody>
      </p:sp>
      <p:sp>
        <p:nvSpPr>
          <p:cNvPr id="27" name="Google Shape;132;p2"/>
          <p:cNvSpPr/>
          <p:nvPr/>
        </p:nvSpPr>
        <p:spPr>
          <a:xfrm rot="10800000" flipH="1">
            <a:off x="-1" y="2364196"/>
            <a:ext cx="12801600" cy="10136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88625" tIns="44300" rIns="88625" bIns="44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Picture 4" descr="https://hub.diversey.com/hubfs/Global%20/IHG/DUO%20Logo%20IHG%20Diversey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501" y="332653"/>
            <a:ext cx="3456596" cy="80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628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161" y="2490363"/>
            <a:ext cx="8718447" cy="4948701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016082E-DFF1-4B96-A3D0-6D6AC7CCED8F}"/>
              </a:ext>
            </a:extLst>
          </p:cNvPr>
          <p:cNvSpPr txBox="1"/>
          <p:nvPr/>
        </p:nvSpPr>
        <p:spPr>
          <a:xfrm>
            <a:off x="660229" y="1607682"/>
            <a:ext cx="11693598" cy="6524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dirty="0">
                <a:solidFill>
                  <a:srgbClr val="767978"/>
                </a:solidFill>
                <a:latin typeface="Graphik Regular" panose="020B0503030202060203" pitchFamily="34" charset="0"/>
              </a:rPr>
              <a:t>AUTOMATIC DISH WASHER DEEP CLEANING PROCEDURES</a:t>
            </a:r>
            <a:endParaRPr lang="en-GB" sz="2800" b="1" dirty="0">
              <a:solidFill>
                <a:srgbClr val="767978"/>
              </a:solidFill>
              <a:latin typeface="Graphik Regular" panose="020B0503030202060203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4EEF91A2-70E8-46D3-9FBF-12691CDC918B}"/>
              </a:ext>
            </a:extLst>
          </p:cNvPr>
          <p:cNvSpPr/>
          <p:nvPr/>
        </p:nvSpPr>
        <p:spPr>
          <a:xfrm>
            <a:off x="660228" y="2572501"/>
            <a:ext cx="2692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cap="all" dirty="0">
                <a:solidFill>
                  <a:srgbClr val="767978"/>
                </a:solidFill>
                <a:latin typeface="Graphik Regular" panose="020B0503030202060203" pitchFamily="34" charset="0"/>
              </a:rPr>
              <a:t>Cleaning product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FF774742-A54A-4D99-998C-ECF841CF8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366" y="4044154"/>
            <a:ext cx="3159653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eaLnBrk="0" hangingPunct="0">
              <a:spcBef>
                <a:spcPct val="20000"/>
              </a:spcBef>
              <a:buFont typeface="Calibri" panose="020F0502020204030204" pitchFamily="34" charset="0"/>
              <a:buChar char="›"/>
              <a:defRPr/>
            </a:pPr>
            <a:r>
              <a:rPr lang="en-US" sz="1400" dirty="0">
                <a:solidFill>
                  <a:srgbClr val="767978"/>
                </a:solidFill>
                <a:latin typeface="Graphik Regular" panose="020B0503030202060203" pitchFamily="34" charset="0"/>
                <a:cs typeface="Arial" pitchFamily="34" charset="0"/>
                <a:sym typeface="Wingdings" pitchFamily="2" charset="2"/>
              </a:rPr>
              <a:t>Short contact time</a:t>
            </a:r>
          </a:p>
          <a:p>
            <a:pPr marL="171450" indent="-171450" eaLnBrk="0" hangingPunct="0">
              <a:spcBef>
                <a:spcPct val="20000"/>
              </a:spcBef>
              <a:buFont typeface="Calibri" panose="020F0502020204030204" pitchFamily="34" charset="0"/>
              <a:buChar char="›"/>
              <a:defRPr/>
            </a:pPr>
            <a:r>
              <a:rPr lang="en-US" sz="1400" dirty="0">
                <a:solidFill>
                  <a:srgbClr val="767978"/>
                </a:solidFill>
                <a:latin typeface="Graphik Regular" panose="020B0503030202060203" pitchFamily="34" charset="0"/>
                <a:cs typeface="Arial" pitchFamily="34" charset="0"/>
                <a:sym typeface="Wingdings" pitchFamily="2" charset="2"/>
              </a:rPr>
              <a:t>Effective against  SARS-CoV-2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3ACD48FA-2789-44CC-95A1-A701AFE32F57}"/>
              </a:ext>
            </a:extLst>
          </p:cNvPr>
          <p:cNvSpPr/>
          <p:nvPr/>
        </p:nvSpPr>
        <p:spPr>
          <a:xfrm>
            <a:off x="1535269" y="3184615"/>
            <a:ext cx="1922462" cy="73866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en-GB" sz="1400" dirty="0">
                <a:solidFill>
                  <a:srgbClr val="767978"/>
                </a:solidFill>
              </a:rPr>
              <a:t>Broad spectrum cleaner disinfectant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3161BD8C-7366-4FAB-A183-F748B0335338}"/>
              </a:ext>
            </a:extLst>
          </p:cNvPr>
          <p:cNvCxnSpPr>
            <a:cxnSpLocks/>
          </p:cNvCxnSpPr>
          <p:nvPr/>
        </p:nvCxnSpPr>
        <p:spPr>
          <a:xfrm>
            <a:off x="738606" y="2962502"/>
            <a:ext cx="2377293" cy="0"/>
          </a:xfrm>
          <a:prstGeom prst="line">
            <a:avLst/>
          </a:prstGeom>
          <a:ln>
            <a:solidFill>
              <a:srgbClr val="76797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FBAD56F5-655C-4BE3-BA3D-8527CD044A76}"/>
              </a:ext>
            </a:extLst>
          </p:cNvPr>
          <p:cNvSpPr/>
          <p:nvPr/>
        </p:nvSpPr>
        <p:spPr>
          <a:xfrm>
            <a:off x="3654161" y="7251818"/>
            <a:ext cx="2692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cap="all" dirty="0">
                <a:solidFill>
                  <a:srgbClr val="767978"/>
                </a:solidFill>
                <a:latin typeface="Graphik Regular" panose="020B0503030202060203" pitchFamily="34" charset="0"/>
              </a:rPr>
              <a:t>Cleaning PROCESS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xmlns="" id="{7E21C92F-DBF7-41F3-9234-859F1FDB1189}"/>
              </a:ext>
            </a:extLst>
          </p:cNvPr>
          <p:cNvCxnSpPr>
            <a:cxnSpLocks/>
          </p:cNvCxnSpPr>
          <p:nvPr/>
        </p:nvCxnSpPr>
        <p:spPr>
          <a:xfrm>
            <a:off x="3732539" y="7641819"/>
            <a:ext cx="5646054" cy="0"/>
          </a:xfrm>
          <a:prstGeom prst="line">
            <a:avLst/>
          </a:prstGeom>
          <a:ln>
            <a:solidFill>
              <a:srgbClr val="76797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57FABA24-7065-490C-9319-8AFB7068C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161" y="7833228"/>
            <a:ext cx="6477334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2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0" hangingPunct="0">
              <a:spcBef>
                <a:spcPct val="20000"/>
              </a:spcBef>
              <a:buAutoNum type="arabicPeriod"/>
              <a:defRPr/>
            </a:pPr>
            <a:r>
              <a:rPr lang="en-US" sz="1400" dirty="0">
                <a:solidFill>
                  <a:srgbClr val="767978"/>
                </a:solidFill>
                <a:latin typeface="Graphik Regular" panose="020B0503030202060203" pitchFamily="34" charset="0"/>
                <a:cs typeface="Arial" pitchFamily="34" charset="0"/>
                <a:sym typeface="Wingdings" pitchFamily="2" charset="2"/>
              </a:rPr>
              <a:t>Wash hands &amp; put on gloves</a:t>
            </a:r>
          </a:p>
          <a:p>
            <a:pPr marL="342900" indent="-342900" eaLnBrk="0" hangingPunct="0">
              <a:spcBef>
                <a:spcPct val="20000"/>
              </a:spcBef>
              <a:buAutoNum type="arabicPeriod"/>
              <a:defRPr/>
            </a:pPr>
            <a:r>
              <a:rPr lang="en-US" sz="1400" dirty="0">
                <a:solidFill>
                  <a:srgbClr val="767978"/>
                </a:solidFill>
                <a:latin typeface="Graphik Regular" panose="020B0503030202060203" pitchFamily="34" charset="0"/>
                <a:cs typeface="Arial" pitchFamily="34" charset="0"/>
                <a:sym typeface="Wingdings" pitchFamily="2" charset="2"/>
              </a:rPr>
              <a:t>Clean the key touchpoints</a:t>
            </a:r>
          </a:p>
          <a:p>
            <a:pPr marL="342900" indent="-342900" eaLnBrk="0" hangingPunct="0">
              <a:spcBef>
                <a:spcPct val="20000"/>
              </a:spcBef>
              <a:buAutoNum type="arabicPeriod"/>
              <a:defRPr/>
            </a:pPr>
            <a:r>
              <a:rPr lang="en-US" sz="1400" dirty="0">
                <a:solidFill>
                  <a:srgbClr val="767978"/>
                </a:solidFill>
                <a:latin typeface="Graphik Regular" panose="020B0503030202060203" pitchFamily="34" charset="0"/>
                <a:cs typeface="Arial" pitchFamily="34" charset="0"/>
                <a:sym typeface="Wingdings" pitchFamily="2" charset="2"/>
              </a:rPr>
              <a:t>Dispose of dirty cloths in the laundry bag </a:t>
            </a:r>
          </a:p>
          <a:p>
            <a:pPr marL="342900" indent="-342900" eaLnBrk="0" hangingPunct="0">
              <a:spcBef>
                <a:spcPct val="20000"/>
              </a:spcBef>
              <a:buAutoNum type="arabicPeriod"/>
              <a:defRPr/>
            </a:pPr>
            <a:r>
              <a:rPr lang="en-US" sz="1400" dirty="0">
                <a:solidFill>
                  <a:srgbClr val="767978"/>
                </a:solidFill>
                <a:latin typeface="Graphik Regular" panose="020B0503030202060203" pitchFamily="34" charset="0"/>
                <a:cs typeface="Arial" pitchFamily="34" charset="0"/>
                <a:sym typeface="Wingdings" pitchFamily="2" charset="2"/>
              </a:rPr>
              <a:t>Discard used gloves</a:t>
            </a:r>
          </a:p>
          <a:p>
            <a:pPr marL="342900" indent="-342900" eaLnBrk="0" hangingPunct="0">
              <a:spcBef>
                <a:spcPct val="20000"/>
              </a:spcBef>
              <a:buAutoNum type="arabicPeriod"/>
              <a:defRPr/>
            </a:pPr>
            <a:r>
              <a:rPr lang="en-US" sz="1400" dirty="0">
                <a:solidFill>
                  <a:srgbClr val="767978"/>
                </a:solidFill>
                <a:latin typeface="Graphik Regular" panose="020B0503030202060203" pitchFamily="34" charset="0"/>
                <a:cs typeface="Arial" pitchFamily="34" charset="0"/>
                <a:sym typeface="Wingdings" pitchFamily="2" charset="2"/>
              </a:rPr>
              <a:t>Wash hands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E8AE0EAE-1004-4387-9FD1-EFC4205C9E37}"/>
              </a:ext>
            </a:extLst>
          </p:cNvPr>
          <p:cNvSpPr/>
          <p:nvPr/>
        </p:nvSpPr>
        <p:spPr>
          <a:xfrm>
            <a:off x="660228" y="5738280"/>
            <a:ext cx="2692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cap="all" dirty="0">
                <a:solidFill>
                  <a:srgbClr val="767978"/>
                </a:solidFill>
                <a:latin typeface="Graphik Regular" panose="020B0503030202060203" pitchFamily="34" charset="0"/>
              </a:rPr>
              <a:t>WHEN TO DO IT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9E59D4C2-5F2B-43A3-900D-9769DD828EF6}"/>
              </a:ext>
            </a:extLst>
          </p:cNvPr>
          <p:cNvCxnSpPr>
            <a:cxnSpLocks/>
          </p:cNvCxnSpPr>
          <p:nvPr/>
        </p:nvCxnSpPr>
        <p:spPr>
          <a:xfrm>
            <a:off x="738606" y="6128281"/>
            <a:ext cx="2024209" cy="0"/>
          </a:xfrm>
          <a:prstGeom prst="line">
            <a:avLst/>
          </a:prstGeom>
          <a:ln>
            <a:solidFill>
              <a:srgbClr val="76797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1CA7FAE2-044F-417B-A34A-5467EA3CC650}"/>
              </a:ext>
            </a:extLst>
          </p:cNvPr>
          <p:cNvSpPr/>
          <p:nvPr/>
        </p:nvSpPr>
        <p:spPr>
          <a:xfrm>
            <a:off x="1535269" y="6238876"/>
            <a:ext cx="1591917" cy="73866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en-GB" sz="1400" dirty="0">
                <a:solidFill>
                  <a:srgbClr val="767978"/>
                </a:solidFill>
              </a:rPr>
              <a:t>Before re-opening </a:t>
            </a:r>
            <a:r>
              <a:rPr lang="mr-IN" sz="1400" dirty="0">
                <a:solidFill>
                  <a:srgbClr val="767978"/>
                </a:solidFill>
              </a:rPr>
              <a:t>–</a:t>
            </a:r>
            <a:r>
              <a:rPr lang="en-GB" sz="1400" dirty="0">
                <a:solidFill>
                  <a:srgbClr val="767978"/>
                </a:solidFill>
              </a:rPr>
              <a:t> </a:t>
            </a:r>
            <a:r>
              <a:rPr lang="en-GB" sz="1400" b="1" dirty="0">
                <a:solidFill>
                  <a:srgbClr val="767978"/>
                </a:solidFill>
              </a:rPr>
              <a:t>check</a:t>
            </a:r>
            <a:r>
              <a:rPr lang="en-GB" sz="1400" dirty="0">
                <a:solidFill>
                  <a:srgbClr val="767978"/>
                </a:solidFill>
              </a:rPr>
              <a:t> tips and </a:t>
            </a:r>
            <a:r>
              <a:rPr lang="en-GB" sz="1400" b="1" dirty="0">
                <a:solidFill>
                  <a:srgbClr val="767978"/>
                </a:solidFill>
              </a:rPr>
              <a:t>execute once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EE96934F-61D2-4E9E-960D-2BCA534BA3C8}"/>
              </a:ext>
            </a:extLst>
          </p:cNvPr>
          <p:cNvGrpSpPr/>
          <p:nvPr/>
        </p:nvGrpSpPr>
        <p:grpSpPr>
          <a:xfrm>
            <a:off x="774343" y="6197981"/>
            <a:ext cx="658368" cy="670451"/>
            <a:chOff x="4046181" y="5883345"/>
            <a:chExt cx="658368" cy="670451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xmlns="" id="{6241AB55-104A-4DE1-B4D9-2990CC7F8769}"/>
                </a:ext>
              </a:extLst>
            </p:cNvPr>
            <p:cNvSpPr/>
            <p:nvPr/>
          </p:nvSpPr>
          <p:spPr>
            <a:xfrm>
              <a:off x="4046181" y="5883345"/>
              <a:ext cx="658368" cy="657388"/>
            </a:xfrm>
            <a:prstGeom prst="ellipse">
              <a:avLst/>
            </a:prstGeom>
            <a:solidFill>
              <a:srgbClr val="767978"/>
            </a:solidFill>
            <a:ln>
              <a:solidFill>
                <a:srgbClr val="7679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95" name="Graphic 94">
              <a:extLst>
                <a:ext uri="{FF2B5EF4-FFF2-40B4-BE49-F238E27FC236}">
                  <a16:creationId xmlns:a16="http://schemas.microsoft.com/office/drawing/2014/main" xmlns="" id="{3D11F635-090B-4F24-B3E2-44008CA95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4153100" y="5979604"/>
              <a:ext cx="459353" cy="574192"/>
            </a:xfrm>
            <a:prstGeom prst="rect">
              <a:avLst/>
            </a:prstGeom>
          </p:spPr>
        </p:pic>
      </p:grpSp>
      <p:pic>
        <p:nvPicPr>
          <p:cNvPr id="99" name="Google Shape;364;p9"/>
          <p:cNvPicPr preferRelativeResize="0"/>
          <p:nvPr/>
        </p:nvPicPr>
        <p:blipFill rotWithShape="1">
          <a:blip r:embed="rId8">
            <a:alphaModFix/>
          </a:blip>
          <a:srcRect l="17380" r="17627"/>
          <a:stretch/>
        </p:blipFill>
        <p:spPr>
          <a:xfrm>
            <a:off x="810195" y="3071575"/>
            <a:ext cx="633779" cy="975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371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85316" y="4651301"/>
            <a:ext cx="886670" cy="93852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372;p9"/>
          <p:cNvSpPr/>
          <p:nvPr/>
        </p:nvSpPr>
        <p:spPr>
          <a:xfrm>
            <a:off x="1507424" y="4744861"/>
            <a:ext cx="1845357" cy="366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95" tIns="63980" rIns="127995" bIns="6398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Jonmaster system</a:t>
            </a:r>
            <a:endParaRPr sz="1400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5208D32-CE3B-4A00-9145-C84519255CAE}"/>
              </a:ext>
            </a:extLst>
          </p:cNvPr>
          <p:cNvSpPr/>
          <p:nvPr/>
        </p:nvSpPr>
        <p:spPr>
          <a:xfrm>
            <a:off x="914399" y="9001996"/>
            <a:ext cx="114394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200" dirty="0">
                <a:solidFill>
                  <a:srgbClr val="767978"/>
                </a:solidFill>
              </a:rPr>
              <a:t>Please check PIS, SDS for detailed information http://sds.diversey.com | Use biocides safely. Always read the label and product information before use </a:t>
            </a:r>
          </a:p>
        </p:txBody>
      </p:sp>
      <p:sp>
        <p:nvSpPr>
          <p:cNvPr id="27" name="Google Shape;132;p2"/>
          <p:cNvSpPr/>
          <p:nvPr/>
        </p:nvSpPr>
        <p:spPr>
          <a:xfrm rot="10800000" flipH="1">
            <a:off x="-1" y="2364196"/>
            <a:ext cx="12801600" cy="10136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88625" tIns="44300" rIns="88625" bIns="44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Picture 4" descr="https://hub.diversey.com/hubfs/Global%20/IHG/DUO%20Logo%20IHG%20Diversey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501" y="332653"/>
            <a:ext cx="3456596" cy="80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93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016082E-DFF1-4B96-A3D0-6D6AC7CCED8F}"/>
              </a:ext>
            </a:extLst>
          </p:cNvPr>
          <p:cNvSpPr txBox="1"/>
          <p:nvPr/>
        </p:nvSpPr>
        <p:spPr>
          <a:xfrm>
            <a:off x="1763485" y="1607682"/>
            <a:ext cx="9274629" cy="59657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dirty="0">
                <a:solidFill>
                  <a:srgbClr val="767978"/>
                </a:solidFill>
                <a:latin typeface="Graphik Regular" panose="020B0503030202060203" pitchFamily="34" charset="0"/>
              </a:rPr>
              <a:t>REDUCE RISK OF LEGIONELLA</a:t>
            </a:r>
            <a:endParaRPr lang="en-GB" sz="2800" b="1" dirty="0">
              <a:solidFill>
                <a:srgbClr val="767978"/>
              </a:solidFill>
              <a:latin typeface="Graphik Regular" panose="020B0503030202060203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4EEF91A2-70E8-46D3-9FBF-12691CDC918B}"/>
              </a:ext>
            </a:extLst>
          </p:cNvPr>
          <p:cNvSpPr/>
          <p:nvPr/>
        </p:nvSpPr>
        <p:spPr>
          <a:xfrm>
            <a:off x="484383" y="2572501"/>
            <a:ext cx="2692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cap="all" dirty="0">
                <a:solidFill>
                  <a:srgbClr val="767978"/>
                </a:solidFill>
              </a:rPr>
              <a:t>WHAT TO DO?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3161BD8C-7366-4FAB-A183-F748B0335338}"/>
              </a:ext>
            </a:extLst>
          </p:cNvPr>
          <p:cNvCxnSpPr>
            <a:cxnSpLocks/>
          </p:cNvCxnSpPr>
          <p:nvPr/>
        </p:nvCxnSpPr>
        <p:spPr>
          <a:xfrm>
            <a:off x="562761" y="2962502"/>
            <a:ext cx="2377293" cy="0"/>
          </a:xfrm>
          <a:prstGeom prst="line">
            <a:avLst/>
          </a:prstGeom>
          <a:ln>
            <a:solidFill>
              <a:srgbClr val="76797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Google Shape;316;p5"/>
          <p:cNvSpPr txBox="1"/>
          <p:nvPr/>
        </p:nvSpPr>
        <p:spPr>
          <a:xfrm>
            <a:off x="8517455" y="3718519"/>
            <a:ext cx="3709580" cy="308393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5970" tIns="47985" rIns="95970" bIns="47985" anchor="t" anchorCtr="0">
            <a:noAutofit/>
          </a:bodyPr>
          <a:lstStyle/>
          <a:p>
            <a:pPr algn="just"/>
            <a:r>
              <a:rPr lang="en-US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Legionella occurs naturally in water from many different environmental sources, but grow rapidly in the warm, </a:t>
            </a:r>
            <a:r>
              <a:rPr lang="en-US" sz="1400" b="1" dirty="0">
                <a:solidFill>
                  <a:srgbClr val="000099"/>
                </a:solidFill>
                <a:ea typeface="Calibri"/>
                <a:cs typeface="Calibri"/>
                <a:sym typeface="Calibri"/>
              </a:rPr>
              <a:t>stagnant conditions</a:t>
            </a:r>
            <a:r>
              <a:rPr lang="en-US" sz="1400" dirty="0">
                <a:solidFill>
                  <a:srgbClr val="000099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that can occur in facilities were water has not being used during the lockdown.</a:t>
            </a:r>
            <a:endParaRPr sz="1400" dirty="0"/>
          </a:p>
          <a:p>
            <a:pPr algn="just"/>
            <a:r>
              <a:rPr lang="en-US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 </a:t>
            </a:r>
            <a:endParaRPr sz="1400" dirty="0"/>
          </a:p>
          <a:p>
            <a:pPr algn="just"/>
            <a:r>
              <a:rPr lang="en-US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Therefore it is important to </a:t>
            </a:r>
            <a:r>
              <a:rPr lang="en-US" sz="1400" b="1" dirty="0">
                <a:solidFill>
                  <a:srgbClr val="000099"/>
                </a:solidFill>
                <a:ea typeface="Calibri"/>
                <a:cs typeface="Calibri"/>
                <a:sym typeface="Calibri"/>
              </a:rPr>
              <a:t>re-assess the risk of legionella before re-opening of a facility</a:t>
            </a:r>
            <a:r>
              <a:rPr lang="en-US" sz="1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  <a:r>
              <a:rPr lang="en-US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The prevention of Legionella focusses on aerosol-producing warm water-containing sources such as cooling towers, spas, fountains, showers &amp; hot water holding tanks.</a:t>
            </a:r>
            <a:endParaRPr sz="1400" dirty="0"/>
          </a:p>
          <a:p>
            <a:r>
              <a:rPr lang="en-US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 </a:t>
            </a:r>
            <a:endParaRPr sz="1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318;p5"/>
          <p:cNvPicPr preferRelativeResize="0"/>
          <p:nvPr/>
        </p:nvPicPr>
        <p:blipFill rotWithShape="1">
          <a:blip r:embed="rId2">
            <a:alphaModFix/>
          </a:blip>
          <a:srcRect l="1829" t="14532" r="465" b="38121"/>
          <a:stretch/>
        </p:blipFill>
        <p:spPr>
          <a:xfrm>
            <a:off x="8517455" y="7930185"/>
            <a:ext cx="3709580" cy="115138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320;p5"/>
          <p:cNvSpPr/>
          <p:nvPr/>
        </p:nvSpPr>
        <p:spPr>
          <a:xfrm>
            <a:off x="8517457" y="6813773"/>
            <a:ext cx="3709580" cy="111641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127190" tIns="63595" rIns="127190" bIns="63595" anchor="ctr" anchorCtr="0">
            <a:noAutofit/>
          </a:bodyPr>
          <a:lstStyle/>
          <a:p>
            <a:pPr algn="just">
              <a:buClr>
                <a:srgbClr val="000000"/>
              </a:buClr>
              <a:buSzPts val="1100"/>
            </a:pPr>
            <a:r>
              <a:rPr lang="en-US" sz="1260" i="1" dirty="0">
                <a:solidFill>
                  <a:schemeClr val="lt1"/>
                </a:solidFill>
                <a:latin typeface="Graphik Regular" panose="020B0503030202060203" pitchFamily="34" charset="0"/>
                <a:ea typeface="Calibri"/>
                <a:cs typeface="Calibri"/>
                <a:sym typeface="Calibri"/>
              </a:rPr>
              <a:t>Diversey Consulting offers support services for set up or check of kitchen’s organization flow and planning, as well as implementation of the recommendations for food safety safeguard.</a:t>
            </a:r>
            <a:endParaRPr sz="1260" i="1" dirty="0">
              <a:solidFill>
                <a:schemeClr val="lt1"/>
              </a:solidFill>
              <a:latin typeface="Graphik Regular" panose="020B0503030202060203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553988" y="3498806"/>
            <a:ext cx="7691580" cy="5582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030" indent="-240030">
              <a:lnSpc>
                <a:spcPct val="120000"/>
              </a:lnSpc>
              <a:buClr>
                <a:srgbClr val="000099"/>
              </a:buClr>
              <a:buSzPts val="1200"/>
              <a:buFont typeface="Noto Sans Symbols"/>
              <a:buChar char="✔"/>
            </a:pPr>
            <a:r>
              <a:rPr lang="en-US" sz="1600" b="1" dirty="0">
                <a:solidFill>
                  <a:srgbClr val="777A79"/>
                </a:solidFill>
                <a:ea typeface="Calibri"/>
                <a:cs typeface="Calibri"/>
                <a:sym typeface="Calibri"/>
              </a:rPr>
              <a:t>Flush at high temperatures</a:t>
            </a:r>
            <a:endParaRPr lang="en-US" sz="1600" dirty="0">
              <a:solidFill>
                <a:srgbClr val="777A79"/>
              </a:solidFill>
              <a:ea typeface="Calibri"/>
              <a:cs typeface="Calibri"/>
              <a:sym typeface="Calibri"/>
            </a:endParaRPr>
          </a:p>
          <a:p>
            <a:pPr algn="just">
              <a:lnSpc>
                <a:spcPct val="120000"/>
              </a:lnSpc>
              <a:spcBef>
                <a:spcPts val="840"/>
              </a:spcBef>
            </a:pPr>
            <a:r>
              <a:rPr lang="en-US" sz="1600" dirty="0">
                <a:solidFill>
                  <a:srgbClr val="777A79"/>
                </a:solidFill>
                <a:ea typeface="Calibri"/>
                <a:cs typeface="Calibri"/>
                <a:sym typeface="Calibri"/>
              </a:rPr>
              <a:t>Since Legionella bacteria can exist in man-made water systems, it is imperative to ensure the water is stored, maintained and distributed at temperatures that do not encourage the growth and spread of the bacteria.</a:t>
            </a:r>
            <a:endParaRPr lang="en-US" sz="1600" dirty="0">
              <a:solidFill>
                <a:srgbClr val="777A79"/>
              </a:solidFill>
            </a:endParaRPr>
          </a:p>
          <a:p>
            <a:pPr algn="just">
              <a:lnSpc>
                <a:spcPct val="120000"/>
              </a:lnSpc>
            </a:pPr>
            <a:endParaRPr lang="en-US" sz="1600" dirty="0">
              <a:solidFill>
                <a:srgbClr val="777A79"/>
              </a:solidFill>
              <a:ea typeface="Calibri"/>
              <a:cs typeface="Calibri"/>
              <a:sym typeface="Calibri"/>
            </a:endParaRPr>
          </a:p>
          <a:p>
            <a:pPr algn="just">
              <a:lnSpc>
                <a:spcPct val="120000"/>
              </a:lnSpc>
            </a:pPr>
            <a:r>
              <a:rPr lang="en-US" sz="1600" dirty="0">
                <a:solidFill>
                  <a:srgbClr val="777A79"/>
                </a:solidFill>
                <a:ea typeface="Calibri"/>
                <a:cs typeface="Calibri"/>
                <a:sym typeface="Calibri"/>
              </a:rPr>
              <a:t>For all types of buildings, hot-water heater temperatures should be maintained above 140°F (60°C) and the hot-water temperature to distal points (the point of connection to a fixture such as a faucet, showerhead, or thermal mixing valve that blends hot and cold water right before they reach the tap) should exceed 131°F (55°C). A flush of 10 min is recommended when temperatures of 60°C can be reached. A flush of 5 min is sufficient when temperature of 70° can be reached. </a:t>
            </a:r>
            <a:endParaRPr lang="en-US" sz="1600" dirty="0">
              <a:solidFill>
                <a:srgbClr val="777A79"/>
              </a:solidFill>
            </a:endParaRPr>
          </a:p>
          <a:p>
            <a:pPr algn="just">
              <a:lnSpc>
                <a:spcPct val="120000"/>
              </a:lnSpc>
            </a:pPr>
            <a:endParaRPr lang="en-US" sz="1600" dirty="0">
              <a:solidFill>
                <a:srgbClr val="777A79"/>
              </a:solidFill>
              <a:ea typeface="Calibri"/>
              <a:cs typeface="Calibri"/>
              <a:sym typeface="Calibri"/>
            </a:endParaRPr>
          </a:p>
          <a:p>
            <a:pPr marL="240030" indent="-240030" algn="just">
              <a:lnSpc>
                <a:spcPct val="120000"/>
              </a:lnSpc>
              <a:buClr>
                <a:srgbClr val="000099"/>
              </a:buClr>
              <a:buSzPts val="1200"/>
              <a:buFont typeface="Noto Sans Symbols"/>
              <a:buChar char="✔"/>
            </a:pPr>
            <a:r>
              <a:rPr lang="en-US" sz="1600" b="1" dirty="0">
                <a:solidFill>
                  <a:srgbClr val="777A79"/>
                </a:solidFill>
                <a:ea typeface="Calibri"/>
                <a:cs typeface="Calibri"/>
                <a:sym typeface="Calibri"/>
              </a:rPr>
              <a:t>Please repeat this with a frequency of 1x/month</a:t>
            </a:r>
            <a:endParaRPr lang="en-US" sz="1600" dirty="0">
              <a:solidFill>
                <a:srgbClr val="777A79"/>
              </a:solidFill>
            </a:endParaRPr>
          </a:p>
          <a:p>
            <a:pPr algn="just">
              <a:lnSpc>
                <a:spcPct val="120000"/>
              </a:lnSpc>
              <a:spcBef>
                <a:spcPts val="840"/>
              </a:spcBef>
            </a:pPr>
            <a:r>
              <a:rPr lang="en-US" sz="1600" dirty="0">
                <a:solidFill>
                  <a:srgbClr val="777A79"/>
                </a:solidFill>
                <a:ea typeface="Calibri"/>
                <a:cs typeface="Calibri"/>
                <a:sym typeface="Calibri"/>
              </a:rPr>
              <a:t>It is highly recommended that the staff performing these flushes are protected with FFP3 masks. If temperatures of minimum 60°C cannot be reached, it is recommended to verify the potential contamination with samples taken before re-opening.</a:t>
            </a:r>
          </a:p>
        </p:txBody>
      </p:sp>
      <p:sp>
        <p:nvSpPr>
          <p:cNvPr id="30" name="Rectangle 89">
            <a:extLst>
              <a:ext uri="{FF2B5EF4-FFF2-40B4-BE49-F238E27FC236}">
                <a16:creationId xmlns:a16="http://schemas.microsoft.com/office/drawing/2014/main" xmlns="" id="{E8AE0EAE-1004-4387-9FD1-EFC4205C9E37}"/>
              </a:ext>
            </a:extLst>
          </p:cNvPr>
          <p:cNvSpPr/>
          <p:nvPr/>
        </p:nvSpPr>
        <p:spPr>
          <a:xfrm>
            <a:off x="8517455" y="2522606"/>
            <a:ext cx="2692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cap="all" dirty="0">
                <a:solidFill>
                  <a:srgbClr val="767978"/>
                </a:solidFill>
                <a:latin typeface="Graphik Regular" panose="020B0503030202060203" pitchFamily="34" charset="0"/>
              </a:rPr>
              <a:t>WHEN TO DO IT</a:t>
            </a:r>
          </a:p>
        </p:txBody>
      </p:sp>
      <p:sp>
        <p:nvSpPr>
          <p:cNvPr id="31" name="Rectangle 91">
            <a:extLst>
              <a:ext uri="{FF2B5EF4-FFF2-40B4-BE49-F238E27FC236}">
                <a16:creationId xmlns:a16="http://schemas.microsoft.com/office/drawing/2014/main" xmlns="" id="{1CA7FAE2-044F-417B-A34A-5467EA3CC650}"/>
              </a:ext>
            </a:extLst>
          </p:cNvPr>
          <p:cNvSpPr/>
          <p:nvPr/>
        </p:nvSpPr>
        <p:spPr>
          <a:xfrm>
            <a:off x="9357328" y="2970574"/>
            <a:ext cx="1591917" cy="73866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en-GB" sz="1400" b="1" dirty="0">
                <a:solidFill>
                  <a:srgbClr val="767978"/>
                </a:solidFill>
              </a:rPr>
              <a:t>Before reopening</a:t>
            </a:r>
          </a:p>
        </p:txBody>
      </p:sp>
      <p:grpSp>
        <p:nvGrpSpPr>
          <p:cNvPr id="32" name="Group 92">
            <a:extLst>
              <a:ext uri="{FF2B5EF4-FFF2-40B4-BE49-F238E27FC236}">
                <a16:creationId xmlns:a16="http://schemas.microsoft.com/office/drawing/2014/main" xmlns="" id="{EE96934F-61D2-4E9E-960D-2BCA534BA3C8}"/>
              </a:ext>
            </a:extLst>
          </p:cNvPr>
          <p:cNvGrpSpPr/>
          <p:nvPr/>
        </p:nvGrpSpPr>
        <p:grpSpPr>
          <a:xfrm>
            <a:off x="8594626" y="3051766"/>
            <a:ext cx="570639" cy="581112"/>
            <a:chOff x="4046181" y="5883345"/>
            <a:chExt cx="658368" cy="670451"/>
          </a:xfrm>
        </p:grpSpPr>
        <p:sp>
          <p:nvSpPr>
            <p:cNvPr id="33" name="Oval 93">
              <a:extLst>
                <a:ext uri="{FF2B5EF4-FFF2-40B4-BE49-F238E27FC236}">
                  <a16:creationId xmlns:a16="http://schemas.microsoft.com/office/drawing/2014/main" xmlns="" id="{6241AB55-104A-4DE1-B4D9-2990CC7F8769}"/>
                </a:ext>
              </a:extLst>
            </p:cNvPr>
            <p:cNvSpPr/>
            <p:nvPr/>
          </p:nvSpPr>
          <p:spPr>
            <a:xfrm>
              <a:off x="4046181" y="5883345"/>
              <a:ext cx="658368" cy="657388"/>
            </a:xfrm>
            <a:prstGeom prst="ellipse">
              <a:avLst/>
            </a:prstGeom>
            <a:solidFill>
              <a:srgbClr val="767978"/>
            </a:solidFill>
            <a:ln>
              <a:solidFill>
                <a:srgbClr val="7679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4" name="Graphic 94">
              <a:extLst>
                <a:ext uri="{FF2B5EF4-FFF2-40B4-BE49-F238E27FC236}">
                  <a16:creationId xmlns:a16="http://schemas.microsoft.com/office/drawing/2014/main" xmlns="" id="{3D11F635-090B-4F24-B3E2-44008CA95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4153100" y="5979604"/>
              <a:ext cx="459353" cy="574192"/>
            </a:xfrm>
            <a:prstGeom prst="rect">
              <a:avLst/>
            </a:prstGeom>
          </p:spPr>
        </p:pic>
      </p:grpSp>
      <p:cxnSp>
        <p:nvCxnSpPr>
          <p:cNvPr id="35" name="Straight Connector 84">
            <a:extLst>
              <a:ext uri="{FF2B5EF4-FFF2-40B4-BE49-F238E27FC236}">
                <a16:creationId xmlns:a16="http://schemas.microsoft.com/office/drawing/2014/main" xmlns="" id="{3161BD8C-7366-4FAB-A183-F748B0335338}"/>
              </a:ext>
            </a:extLst>
          </p:cNvPr>
          <p:cNvCxnSpPr>
            <a:cxnSpLocks/>
          </p:cNvCxnSpPr>
          <p:nvPr/>
        </p:nvCxnSpPr>
        <p:spPr>
          <a:xfrm>
            <a:off x="8594626" y="2932779"/>
            <a:ext cx="2377293" cy="0"/>
          </a:xfrm>
          <a:prstGeom prst="line">
            <a:avLst/>
          </a:prstGeom>
          <a:ln>
            <a:solidFill>
              <a:srgbClr val="76797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4CD035A-43E7-4950-8C3B-3EA20FC035C9}"/>
              </a:ext>
            </a:extLst>
          </p:cNvPr>
          <p:cNvSpPr/>
          <p:nvPr/>
        </p:nvSpPr>
        <p:spPr>
          <a:xfrm>
            <a:off x="914399" y="9224733"/>
            <a:ext cx="114394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200" dirty="0">
                <a:solidFill>
                  <a:srgbClr val="767978"/>
                </a:solidFill>
              </a:rPr>
              <a:t>Please check PIS, SDS for detailed information http://sds.diversey.com | Use biocides safely. Always read the label and product information before use </a:t>
            </a:r>
          </a:p>
        </p:txBody>
      </p:sp>
      <p:sp>
        <p:nvSpPr>
          <p:cNvPr id="22" name="Google Shape;132;p2"/>
          <p:cNvSpPr/>
          <p:nvPr/>
        </p:nvSpPr>
        <p:spPr>
          <a:xfrm rot="10800000" flipH="1">
            <a:off x="-1" y="2364196"/>
            <a:ext cx="12801600" cy="10136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88625" tIns="44300" rIns="88625" bIns="44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Picture 4" descr="https://hub.diversey.com/hubfs/Global%20/IHG/DUO%20Logo%20IHG%20Diverse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501" y="332653"/>
            <a:ext cx="3456596" cy="80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454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016082E-DFF1-4B96-A3D0-6D6AC7CCED8F}"/>
              </a:ext>
            </a:extLst>
          </p:cNvPr>
          <p:cNvSpPr txBox="1"/>
          <p:nvPr/>
        </p:nvSpPr>
        <p:spPr>
          <a:xfrm>
            <a:off x="1763485" y="1607682"/>
            <a:ext cx="9274629" cy="59657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dirty="0">
                <a:solidFill>
                  <a:srgbClr val="767978"/>
                </a:solidFill>
                <a:latin typeface="Graphik Regular" panose="020B0503030202060203" pitchFamily="34" charset="0"/>
              </a:rPr>
              <a:t>LINEN MANAGEMENT TIPS </a:t>
            </a:r>
            <a:r>
              <a:rPr lang="mr-IN" sz="2800" dirty="0">
                <a:solidFill>
                  <a:srgbClr val="767978"/>
                </a:solidFill>
                <a:latin typeface="Graphik Regular" panose="020B0503030202060203" pitchFamily="34" charset="0"/>
              </a:rPr>
              <a:t>–</a:t>
            </a:r>
            <a:r>
              <a:rPr lang="en-US" sz="2800" dirty="0">
                <a:solidFill>
                  <a:srgbClr val="767978"/>
                </a:solidFill>
                <a:latin typeface="Graphik Regular" panose="020B0503030202060203" pitchFamily="34" charset="0"/>
              </a:rPr>
              <a:t> BEFORE REOPENING</a:t>
            </a:r>
            <a:endParaRPr lang="en-GB" sz="2800" b="1" dirty="0">
              <a:solidFill>
                <a:srgbClr val="767978"/>
              </a:solidFill>
              <a:latin typeface="Graphik Regular" panose="020B0503030202060203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4EEF91A2-70E8-46D3-9FBF-12691CDC918B}"/>
              </a:ext>
            </a:extLst>
          </p:cNvPr>
          <p:cNvSpPr/>
          <p:nvPr/>
        </p:nvSpPr>
        <p:spPr>
          <a:xfrm>
            <a:off x="691800" y="3727960"/>
            <a:ext cx="2692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cap="all" dirty="0">
                <a:solidFill>
                  <a:srgbClr val="767978"/>
                </a:solidFill>
              </a:rPr>
              <a:t>WHAT TO DO?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3161BD8C-7366-4FAB-A183-F748B0335338}"/>
              </a:ext>
            </a:extLst>
          </p:cNvPr>
          <p:cNvCxnSpPr>
            <a:cxnSpLocks/>
          </p:cNvCxnSpPr>
          <p:nvPr/>
        </p:nvCxnSpPr>
        <p:spPr>
          <a:xfrm>
            <a:off x="770178" y="4117961"/>
            <a:ext cx="1899522" cy="0"/>
          </a:xfrm>
          <a:prstGeom prst="line">
            <a:avLst/>
          </a:prstGeom>
          <a:ln>
            <a:solidFill>
              <a:srgbClr val="76797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89">
            <a:extLst>
              <a:ext uri="{FF2B5EF4-FFF2-40B4-BE49-F238E27FC236}">
                <a16:creationId xmlns:a16="http://schemas.microsoft.com/office/drawing/2014/main" xmlns="" id="{E8AE0EAE-1004-4387-9FD1-EFC4205C9E37}"/>
              </a:ext>
            </a:extLst>
          </p:cNvPr>
          <p:cNvSpPr/>
          <p:nvPr/>
        </p:nvSpPr>
        <p:spPr>
          <a:xfrm>
            <a:off x="5232642" y="2691713"/>
            <a:ext cx="2692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cap="all" dirty="0">
                <a:solidFill>
                  <a:srgbClr val="767978"/>
                </a:solidFill>
              </a:rPr>
              <a:t>WHEN TO DO IT</a:t>
            </a:r>
          </a:p>
        </p:txBody>
      </p:sp>
      <p:sp>
        <p:nvSpPr>
          <p:cNvPr id="31" name="Rectangle 91">
            <a:extLst>
              <a:ext uri="{FF2B5EF4-FFF2-40B4-BE49-F238E27FC236}">
                <a16:creationId xmlns:a16="http://schemas.microsoft.com/office/drawing/2014/main" xmlns="" id="{1CA7FAE2-044F-417B-A34A-5467EA3CC650}"/>
              </a:ext>
            </a:extLst>
          </p:cNvPr>
          <p:cNvSpPr/>
          <p:nvPr/>
        </p:nvSpPr>
        <p:spPr>
          <a:xfrm>
            <a:off x="6194846" y="3242323"/>
            <a:ext cx="1516323" cy="73866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just"/>
            <a:r>
              <a:rPr lang="en-GB" sz="1600" b="1" dirty="0">
                <a:solidFill>
                  <a:srgbClr val="767978"/>
                </a:solidFill>
              </a:rPr>
              <a:t>Before</a:t>
            </a:r>
          </a:p>
          <a:p>
            <a:pPr algn="just"/>
            <a:r>
              <a:rPr lang="en-GB" sz="1600" b="1" dirty="0">
                <a:solidFill>
                  <a:srgbClr val="767978"/>
                </a:solidFill>
              </a:rPr>
              <a:t>re-opening</a:t>
            </a:r>
          </a:p>
        </p:txBody>
      </p:sp>
      <p:grpSp>
        <p:nvGrpSpPr>
          <p:cNvPr id="32" name="Group 92">
            <a:extLst>
              <a:ext uri="{FF2B5EF4-FFF2-40B4-BE49-F238E27FC236}">
                <a16:creationId xmlns:a16="http://schemas.microsoft.com/office/drawing/2014/main" xmlns="" id="{EE96934F-61D2-4E9E-960D-2BCA534BA3C8}"/>
              </a:ext>
            </a:extLst>
          </p:cNvPr>
          <p:cNvGrpSpPr/>
          <p:nvPr/>
        </p:nvGrpSpPr>
        <p:grpSpPr>
          <a:xfrm>
            <a:off x="5309813" y="3220872"/>
            <a:ext cx="843300" cy="858777"/>
            <a:chOff x="4046181" y="5883345"/>
            <a:chExt cx="658368" cy="670451"/>
          </a:xfrm>
        </p:grpSpPr>
        <p:sp>
          <p:nvSpPr>
            <p:cNvPr id="33" name="Oval 93">
              <a:extLst>
                <a:ext uri="{FF2B5EF4-FFF2-40B4-BE49-F238E27FC236}">
                  <a16:creationId xmlns:a16="http://schemas.microsoft.com/office/drawing/2014/main" xmlns="" id="{6241AB55-104A-4DE1-B4D9-2990CC7F8769}"/>
                </a:ext>
              </a:extLst>
            </p:cNvPr>
            <p:cNvSpPr/>
            <p:nvPr/>
          </p:nvSpPr>
          <p:spPr>
            <a:xfrm>
              <a:off x="4046181" y="5883345"/>
              <a:ext cx="658368" cy="657388"/>
            </a:xfrm>
            <a:prstGeom prst="ellipse">
              <a:avLst/>
            </a:prstGeom>
            <a:solidFill>
              <a:srgbClr val="767978"/>
            </a:solidFill>
            <a:ln>
              <a:solidFill>
                <a:srgbClr val="7679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GB" dirty="0">
                <a:solidFill>
                  <a:srgbClr val="767978"/>
                </a:solidFill>
              </a:endParaRPr>
            </a:p>
          </p:txBody>
        </p:sp>
        <p:pic>
          <p:nvPicPr>
            <p:cNvPr id="34" name="Graphic 94">
              <a:extLst>
                <a:ext uri="{FF2B5EF4-FFF2-40B4-BE49-F238E27FC236}">
                  <a16:creationId xmlns:a16="http://schemas.microsoft.com/office/drawing/2014/main" xmlns="" id="{3D11F635-090B-4F24-B3E2-44008CA95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153100" y="5979604"/>
              <a:ext cx="459353" cy="574192"/>
            </a:xfrm>
            <a:prstGeom prst="rect">
              <a:avLst/>
            </a:prstGeom>
          </p:spPr>
        </p:pic>
      </p:grpSp>
      <p:cxnSp>
        <p:nvCxnSpPr>
          <p:cNvPr id="35" name="Straight Connector 84">
            <a:extLst>
              <a:ext uri="{FF2B5EF4-FFF2-40B4-BE49-F238E27FC236}">
                <a16:creationId xmlns:a16="http://schemas.microsoft.com/office/drawing/2014/main" xmlns="" id="{3161BD8C-7366-4FAB-A183-F748B0335338}"/>
              </a:ext>
            </a:extLst>
          </p:cNvPr>
          <p:cNvCxnSpPr>
            <a:cxnSpLocks/>
          </p:cNvCxnSpPr>
          <p:nvPr/>
        </p:nvCxnSpPr>
        <p:spPr>
          <a:xfrm>
            <a:off x="5333877" y="3139681"/>
            <a:ext cx="2377293" cy="0"/>
          </a:xfrm>
          <a:prstGeom prst="line">
            <a:avLst/>
          </a:prstGeom>
          <a:ln>
            <a:solidFill>
              <a:srgbClr val="76797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Google Shape;3760;p435"/>
          <p:cNvSpPr/>
          <p:nvPr/>
        </p:nvSpPr>
        <p:spPr>
          <a:xfrm>
            <a:off x="591015" y="4201523"/>
            <a:ext cx="2960643" cy="4474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cap="small" dirty="0">
                <a:solidFill>
                  <a:srgbClr val="767978"/>
                </a:solidFill>
                <a:ea typeface="Calibri"/>
                <a:cs typeface="Calibri"/>
                <a:sym typeface="Calibri"/>
              </a:rPr>
              <a:t>In the guest rooms </a:t>
            </a:r>
            <a:endParaRPr sz="1600" dirty="0">
              <a:solidFill>
                <a:srgbClr val="767978"/>
              </a:solidFill>
            </a:endParaRPr>
          </a:p>
          <a:p>
            <a:pPr marL="177800" marR="0" lvl="0" indent="-177800" algn="just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en" sz="1600" dirty="0">
                <a:solidFill>
                  <a:srgbClr val="767978"/>
                </a:solidFill>
                <a:ea typeface="Calibri"/>
                <a:cs typeface="Calibri"/>
                <a:sym typeface="Calibri"/>
              </a:rPr>
              <a:t>Wash all linen from guest rooms including linen in the storage rooms</a:t>
            </a:r>
            <a:endParaRPr sz="1600" dirty="0">
              <a:solidFill>
                <a:srgbClr val="767978"/>
              </a:solidFill>
            </a:endParaRPr>
          </a:p>
          <a:p>
            <a:pPr marL="177800" marR="0" lvl="0" indent="-177800" algn="just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en" sz="1600" dirty="0">
                <a:solidFill>
                  <a:srgbClr val="767978"/>
                </a:solidFill>
                <a:ea typeface="Calibri"/>
                <a:cs typeface="Calibri"/>
                <a:sym typeface="Calibri"/>
              </a:rPr>
              <a:t>Wash curtains, pillows, blankets and duvets to create fresh and clean ambiance</a:t>
            </a:r>
            <a:endParaRPr sz="1600" dirty="0">
              <a:solidFill>
                <a:srgbClr val="767978"/>
              </a:solidFill>
            </a:endParaRPr>
          </a:p>
          <a:p>
            <a:pPr marL="177800" marR="0" lvl="0" indent="-177800" algn="just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en" sz="1600" dirty="0">
                <a:solidFill>
                  <a:srgbClr val="767978"/>
                </a:solidFill>
                <a:ea typeface="Calibri"/>
                <a:cs typeface="Calibri"/>
                <a:sym typeface="Calibri"/>
              </a:rPr>
              <a:t>Check any damaged linen that needs to be replaced and repurpose it through our “Linens for Life”</a:t>
            </a:r>
            <a:r>
              <a:rPr lang="en" sz="1600" baseline="30000" dirty="0">
                <a:solidFill>
                  <a:srgbClr val="767978"/>
                </a:solidFill>
                <a:ea typeface="Calibri"/>
                <a:cs typeface="Calibri"/>
                <a:sym typeface="Calibri"/>
              </a:rPr>
              <a:t>TM</a:t>
            </a:r>
            <a:r>
              <a:rPr lang="en" sz="1600" dirty="0">
                <a:solidFill>
                  <a:srgbClr val="767978"/>
                </a:solidFill>
                <a:ea typeface="Calibri"/>
                <a:cs typeface="Calibri"/>
                <a:sym typeface="Calibri"/>
              </a:rPr>
              <a:t> program </a:t>
            </a:r>
            <a:endParaRPr sz="1600" dirty="0">
              <a:solidFill>
                <a:srgbClr val="767978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3761;p435" descr="C:\Users\ch052171\Downloads\SHOT_20B_PERSONAL_CARE_GUESTROOM_1239.jpg"/>
          <p:cNvPicPr preferRelativeResize="0"/>
          <p:nvPr/>
        </p:nvPicPr>
        <p:blipFill rotWithShape="1">
          <a:blip r:embed="rId7">
            <a:alphaModFix/>
          </a:blip>
          <a:srcRect l="41696" t="4389" r="22364" b="-230"/>
          <a:stretch/>
        </p:blipFill>
        <p:spPr>
          <a:xfrm flipH="1">
            <a:off x="3744050" y="4663115"/>
            <a:ext cx="2265166" cy="402590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3762;p435"/>
          <p:cNvSpPr/>
          <p:nvPr/>
        </p:nvSpPr>
        <p:spPr>
          <a:xfrm>
            <a:off x="8419057" y="4246022"/>
            <a:ext cx="3791528" cy="379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cap="small" dirty="0">
                <a:solidFill>
                  <a:srgbClr val="767978"/>
                </a:solidFill>
                <a:ea typeface="Calibri"/>
                <a:cs typeface="Calibri"/>
                <a:sym typeface="Calibri"/>
              </a:rPr>
              <a:t>In the laundry</a:t>
            </a:r>
            <a:endParaRPr sz="1600" dirty="0">
              <a:solidFill>
                <a:srgbClr val="767978"/>
              </a:solidFill>
            </a:endParaRPr>
          </a:p>
          <a:p>
            <a:pPr marL="177800" lvl="0" indent="-177800" algn="just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en-US" sz="1600" dirty="0">
                <a:solidFill>
                  <a:srgbClr val="767978"/>
                </a:solidFill>
                <a:ea typeface="Calibri"/>
                <a:cs typeface="Calibri"/>
                <a:sym typeface="Calibri"/>
              </a:rPr>
              <a:t>Always wear PPE in line with local public health guidelines and check </a:t>
            </a:r>
            <a:r>
              <a:rPr lang="en-US" sz="1600" i="1" dirty="0">
                <a:solidFill>
                  <a:srgbClr val="767978"/>
                </a:solidFill>
                <a:ea typeface="Calibri"/>
                <a:cs typeface="Calibri"/>
                <a:sym typeface="Calibri"/>
              </a:rPr>
              <a:t>Enhanced Cleaning Guidelines for Laundry</a:t>
            </a:r>
            <a:endParaRPr lang="en-US" sz="1600" dirty="0">
              <a:solidFill>
                <a:srgbClr val="767978"/>
              </a:solidFill>
            </a:endParaRPr>
          </a:p>
          <a:p>
            <a:pPr marL="177800" indent="-177800" algn="just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en-US" sz="1600" dirty="0">
                <a:solidFill>
                  <a:srgbClr val="767978"/>
                </a:solidFill>
                <a:ea typeface="Calibri"/>
                <a:cs typeface="Calibri"/>
                <a:sym typeface="Calibri"/>
              </a:rPr>
              <a:t>Clean all general surfaces in the laundry facility and disinfect all critical touch points </a:t>
            </a:r>
            <a:endParaRPr lang="en-US" sz="1600" dirty="0">
              <a:solidFill>
                <a:srgbClr val="767978"/>
              </a:solidFill>
            </a:endParaRPr>
          </a:p>
          <a:p>
            <a:pPr marL="177800" marR="0" lvl="0" indent="-177800" algn="just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en" sz="1600" dirty="0">
                <a:solidFill>
                  <a:srgbClr val="767978"/>
                </a:solidFill>
                <a:ea typeface="Calibri"/>
                <a:cs typeface="Calibri"/>
                <a:sym typeface="Calibri"/>
              </a:rPr>
              <a:t>Wash any dirty textiles still remaining in laundry, including reusable laundry bags</a:t>
            </a:r>
            <a:endParaRPr sz="1600" dirty="0">
              <a:solidFill>
                <a:srgbClr val="767978"/>
              </a:solidFill>
            </a:endParaRPr>
          </a:p>
          <a:p>
            <a:pPr marL="177800" marR="0" lvl="0" indent="-177800" algn="just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en" sz="1600" dirty="0">
                <a:solidFill>
                  <a:srgbClr val="767978"/>
                </a:solidFill>
                <a:ea typeface="Calibri"/>
                <a:cs typeface="Calibri"/>
                <a:sym typeface="Calibri"/>
              </a:rPr>
              <a:t>Set preventative maintenance for dispenser, washing and drying machines</a:t>
            </a:r>
            <a:endParaRPr sz="1600" dirty="0">
              <a:solidFill>
                <a:srgbClr val="767978"/>
              </a:solidFill>
            </a:endParaRPr>
          </a:p>
        </p:txBody>
      </p:sp>
      <p:sp>
        <p:nvSpPr>
          <p:cNvPr id="29" name="Google Shape;3763;p435"/>
          <p:cNvSpPr/>
          <p:nvPr/>
        </p:nvSpPr>
        <p:spPr>
          <a:xfrm>
            <a:off x="6047317" y="4650415"/>
            <a:ext cx="2265300" cy="402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767978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36" name="Google Shape;3764;p4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53266" y="4650415"/>
            <a:ext cx="2433943" cy="23543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" name="Groupe 2"/>
          <p:cNvGrpSpPr/>
          <p:nvPr/>
        </p:nvGrpSpPr>
        <p:grpSpPr>
          <a:xfrm>
            <a:off x="6247705" y="7004729"/>
            <a:ext cx="1794266" cy="1585225"/>
            <a:chOff x="4791438" y="3471914"/>
            <a:chExt cx="1794266" cy="1585225"/>
          </a:xfrm>
        </p:grpSpPr>
        <p:pic>
          <p:nvPicPr>
            <p:cNvPr id="38" name="Google Shape;3765;p43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791438" y="3471914"/>
              <a:ext cx="1794266" cy="1585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Forme libre 1"/>
            <p:cNvSpPr/>
            <p:nvPr/>
          </p:nvSpPr>
          <p:spPr>
            <a:xfrm>
              <a:off x="5205413" y="4183856"/>
              <a:ext cx="166687" cy="102394"/>
            </a:xfrm>
            <a:custGeom>
              <a:avLst/>
              <a:gdLst>
                <a:gd name="connsiteX0" fmla="*/ 100012 w 166687"/>
                <a:gd name="connsiteY0" fmla="*/ 0 h 102394"/>
                <a:gd name="connsiteX1" fmla="*/ 166687 w 166687"/>
                <a:gd name="connsiteY1" fmla="*/ 50007 h 102394"/>
                <a:gd name="connsiteX2" fmla="*/ 64293 w 166687"/>
                <a:gd name="connsiteY2" fmla="*/ 102394 h 102394"/>
                <a:gd name="connsiteX3" fmla="*/ 0 w 166687"/>
                <a:gd name="connsiteY3" fmla="*/ 66675 h 102394"/>
                <a:gd name="connsiteX4" fmla="*/ 100012 w 166687"/>
                <a:gd name="connsiteY4" fmla="*/ 0 h 10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687" h="102394">
                  <a:moveTo>
                    <a:pt x="100012" y="0"/>
                  </a:moveTo>
                  <a:lnTo>
                    <a:pt x="166687" y="50007"/>
                  </a:lnTo>
                  <a:lnTo>
                    <a:pt x="64293" y="102394"/>
                  </a:lnTo>
                  <a:lnTo>
                    <a:pt x="0" y="66675"/>
                  </a:lnTo>
                  <a:lnTo>
                    <a:pt x="100012" y="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solidFill>
                  <a:srgbClr val="767978"/>
                </a:solidFill>
              </a:endParaRPr>
            </a:p>
          </p:txBody>
        </p:sp>
        <p:sp>
          <p:nvSpPr>
            <p:cNvPr id="40" name="Forme libre 10"/>
            <p:cNvSpPr/>
            <p:nvPr/>
          </p:nvSpPr>
          <p:spPr>
            <a:xfrm>
              <a:off x="5307807" y="4243387"/>
              <a:ext cx="166687" cy="102394"/>
            </a:xfrm>
            <a:custGeom>
              <a:avLst/>
              <a:gdLst>
                <a:gd name="connsiteX0" fmla="*/ 100012 w 166687"/>
                <a:gd name="connsiteY0" fmla="*/ 0 h 102394"/>
                <a:gd name="connsiteX1" fmla="*/ 166687 w 166687"/>
                <a:gd name="connsiteY1" fmla="*/ 50007 h 102394"/>
                <a:gd name="connsiteX2" fmla="*/ 64293 w 166687"/>
                <a:gd name="connsiteY2" fmla="*/ 102394 h 102394"/>
                <a:gd name="connsiteX3" fmla="*/ 0 w 166687"/>
                <a:gd name="connsiteY3" fmla="*/ 66675 h 102394"/>
                <a:gd name="connsiteX4" fmla="*/ 100012 w 166687"/>
                <a:gd name="connsiteY4" fmla="*/ 0 h 10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687" h="102394">
                  <a:moveTo>
                    <a:pt x="100012" y="0"/>
                  </a:moveTo>
                  <a:lnTo>
                    <a:pt x="166687" y="50007"/>
                  </a:lnTo>
                  <a:lnTo>
                    <a:pt x="64293" y="102394"/>
                  </a:lnTo>
                  <a:lnTo>
                    <a:pt x="0" y="66675"/>
                  </a:lnTo>
                  <a:lnTo>
                    <a:pt x="100012" y="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solidFill>
                  <a:srgbClr val="767978"/>
                </a:solidFill>
              </a:endParaRPr>
            </a:p>
          </p:txBody>
        </p:sp>
        <p:sp>
          <p:nvSpPr>
            <p:cNvPr id="41" name="Forme libre 11"/>
            <p:cNvSpPr/>
            <p:nvPr/>
          </p:nvSpPr>
          <p:spPr>
            <a:xfrm>
              <a:off x="5422107" y="4317206"/>
              <a:ext cx="166687" cy="102394"/>
            </a:xfrm>
            <a:custGeom>
              <a:avLst/>
              <a:gdLst>
                <a:gd name="connsiteX0" fmla="*/ 100012 w 166687"/>
                <a:gd name="connsiteY0" fmla="*/ 0 h 102394"/>
                <a:gd name="connsiteX1" fmla="*/ 166687 w 166687"/>
                <a:gd name="connsiteY1" fmla="*/ 50007 h 102394"/>
                <a:gd name="connsiteX2" fmla="*/ 64293 w 166687"/>
                <a:gd name="connsiteY2" fmla="*/ 102394 h 102394"/>
                <a:gd name="connsiteX3" fmla="*/ 0 w 166687"/>
                <a:gd name="connsiteY3" fmla="*/ 66675 h 102394"/>
                <a:gd name="connsiteX4" fmla="*/ 100012 w 166687"/>
                <a:gd name="connsiteY4" fmla="*/ 0 h 10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687" h="102394">
                  <a:moveTo>
                    <a:pt x="100012" y="0"/>
                  </a:moveTo>
                  <a:lnTo>
                    <a:pt x="166687" y="50007"/>
                  </a:lnTo>
                  <a:lnTo>
                    <a:pt x="64293" y="102394"/>
                  </a:lnTo>
                  <a:lnTo>
                    <a:pt x="0" y="66675"/>
                  </a:lnTo>
                  <a:lnTo>
                    <a:pt x="100012" y="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solidFill>
                  <a:srgbClr val="767978"/>
                </a:solidFill>
              </a:endParaRPr>
            </a:p>
          </p:txBody>
        </p:sp>
      </p:grpSp>
      <p:sp>
        <p:nvSpPr>
          <p:cNvPr id="42" name="Rectangle 77">
            <a:extLst>
              <a:ext uri="{FF2B5EF4-FFF2-40B4-BE49-F238E27FC236}">
                <a16:creationId xmlns:a16="http://schemas.microsoft.com/office/drawing/2014/main" xmlns="" id="{4EEF91A2-70E8-46D3-9FBF-12691CDC918B}"/>
              </a:ext>
            </a:extLst>
          </p:cNvPr>
          <p:cNvSpPr/>
          <p:nvPr/>
        </p:nvSpPr>
        <p:spPr>
          <a:xfrm>
            <a:off x="8360443" y="3779618"/>
            <a:ext cx="2692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cap="all" dirty="0">
                <a:solidFill>
                  <a:srgbClr val="767978"/>
                </a:solidFill>
              </a:rPr>
              <a:t>WHAT TO DO?</a:t>
            </a:r>
          </a:p>
        </p:txBody>
      </p:sp>
      <p:cxnSp>
        <p:nvCxnSpPr>
          <p:cNvPr id="43" name="Straight Connector 84">
            <a:extLst>
              <a:ext uri="{FF2B5EF4-FFF2-40B4-BE49-F238E27FC236}">
                <a16:creationId xmlns:a16="http://schemas.microsoft.com/office/drawing/2014/main" xmlns="" id="{3161BD8C-7366-4FAB-A183-F748B0335338}"/>
              </a:ext>
            </a:extLst>
          </p:cNvPr>
          <p:cNvCxnSpPr>
            <a:cxnSpLocks/>
          </p:cNvCxnSpPr>
          <p:nvPr/>
        </p:nvCxnSpPr>
        <p:spPr>
          <a:xfrm>
            <a:off x="8438821" y="4169619"/>
            <a:ext cx="1996506" cy="0"/>
          </a:xfrm>
          <a:prstGeom prst="line">
            <a:avLst/>
          </a:prstGeom>
          <a:ln>
            <a:solidFill>
              <a:srgbClr val="76797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083E9ED8-211A-4D2C-9D00-2EBCFED2AF07}"/>
              </a:ext>
            </a:extLst>
          </p:cNvPr>
          <p:cNvSpPr/>
          <p:nvPr/>
        </p:nvSpPr>
        <p:spPr>
          <a:xfrm>
            <a:off x="914399" y="9001996"/>
            <a:ext cx="114394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200" dirty="0">
                <a:solidFill>
                  <a:srgbClr val="767978"/>
                </a:solidFill>
              </a:rPr>
              <a:t>Please check PIS, SDS for detailed information http://sds.diversey.com | Use biocides safely. Always read the label and product information before use </a:t>
            </a:r>
          </a:p>
        </p:txBody>
      </p:sp>
      <p:sp>
        <p:nvSpPr>
          <p:cNvPr id="45" name="Google Shape;132;p2"/>
          <p:cNvSpPr/>
          <p:nvPr/>
        </p:nvSpPr>
        <p:spPr>
          <a:xfrm rot="10800000" flipH="1">
            <a:off x="-1" y="2364196"/>
            <a:ext cx="12801600" cy="10136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88625" tIns="44300" rIns="88625" bIns="44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Picture 4" descr="https://hub.diversey.com/hubfs/Global%20/IHG/DUO%20Logo%20IHG%20Diversey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501" y="332653"/>
            <a:ext cx="3456596" cy="80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580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016082E-DFF1-4B96-A3D0-6D6AC7CCED8F}"/>
              </a:ext>
            </a:extLst>
          </p:cNvPr>
          <p:cNvSpPr txBox="1"/>
          <p:nvPr/>
        </p:nvSpPr>
        <p:spPr>
          <a:xfrm>
            <a:off x="1763485" y="1607682"/>
            <a:ext cx="9274629" cy="59657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dirty="0">
                <a:solidFill>
                  <a:srgbClr val="767978"/>
                </a:solidFill>
                <a:latin typeface="Graphik Regular" panose="020B0503030202060203" pitchFamily="34" charset="0"/>
              </a:rPr>
              <a:t>LINEN MANAGEMENT TIPS </a:t>
            </a:r>
            <a:r>
              <a:rPr lang="mr-IN" sz="2800" dirty="0">
                <a:solidFill>
                  <a:srgbClr val="767978"/>
                </a:solidFill>
                <a:latin typeface="Graphik Regular" panose="020B0503030202060203" pitchFamily="34" charset="0"/>
              </a:rPr>
              <a:t>–</a:t>
            </a:r>
            <a:r>
              <a:rPr lang="en-US" sz="2800" dirty="0">
                <a:solidFill>
                  <a:srgbClr val="767978"/>
                </a:solidFill>
                <a:latin typeface="Graphik Regular" panose="020B0503030202060203" pitchFamily="34" charset="0"/>
              </a:rPr>
              <a:t> BEFORE REOPENING</a:t>
            </a:r>
            <a:endParaRPr lang="en-GB" sz="2800" b="1" dirty="0">
              <a:solidFill>
                <a:srgbClr val="767978"/>
              </a:solidFill>
              <a:latin typeface="Graphik Regular" panose="020B0503030202060203" pitchFamily="34" charset="0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3161BD8C-7366-4FAB-A183-F748B0335338}"/>
              </a:ext>
            </a:extLst>
          </p:cNvPr>
          <p:cNvCxnSpPr>
            <a:cxnSpLocks/>
          </p:cNvCxnSpPr>
          <p:nvPr/>
        </p:nvCxnSpPr>
        <p:spPr>
          <a:xfrm>
            <a:off x="1129875" y="4469651"/>
            <a:ext cx="1899522" cy="0"/>
          </a:xfrm>
          <a:prstGeom prst="line">
            <a:avLst/>
          </a:prstGeom>
          <a:ln>
            <a:solidFill>
              <a:srgbClr val="76797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Google Shape;3772;p436"/>
          <p:cNvSpPr txBox="1"/>
          <p:nvPr/>
        </p:nvSpPr>
        <p:spPr>
          <a:xfrm>
            <a:off x="663760" y="8359679"/>
            <a:ext cx="7402216" cy="409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95" tIns="63980" rIns="127995" bIns="63980" anchor="t" anchorCtr="0">
            <a:noAutofit/>
          </a:bodyPr>
          <a:lstStyle/>
          <a:p>
            <a:pPr lvl="0">
              <a:lnSpc>
                <a:spcPct val="130000"/>
              </a:lnSpc>
            </a:pPr>
            <a:r>
              <a:rPr lang="en-US" sz="1400" i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*In COVID-19 situation, we recommend to temporarily refrain the use of these items</a:t>
            </a:r>
            <a:endParaRPr lang="en" sz="1400" i="1" dirty="0">
              <a:solidFill>
                <a:srgbClr val="FF0000"/>
              </a:solidFill>
              <a:ea typeface="Calibri"/>
              <a:cs typeface="Calibri"/>
              <a:sym typeface="Calibri"/>
            </a:endParaRPr>
          </a:p>
          <a:p>
            <a:pPr>
              <a:lnSpc>
                <a:spcPct val="130000"/>
              </a:lnSpc>
            </a:pPr>
            <a:r>
              <a:rPr lang="en" sz="1400" i="1" dirty="0">
                <a:solidFill>
                  <a:srgbClr val="767978"/>
                </a:solidFill>
                <a:ea typeface="Calibri"/>
                <a:cs typeface="Calibri"/>
                <a:sym typeface="Calibri"/>
              </a:rPr>
              <a:t>**Ask virucidal efficacy statement from your Dry Cleaning suppliers </a:t>
            </a:r>
            <a:endParaRPr sz="1960" i="1" dirty="0">
              <a:solidFill>
                <a:srgbClr val="767978"/>
              </a:solidFill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5" name="Google Shape;3773;p436"/>
          <p:cNvGraphicFramePr/>
          <p:nvPr>
            <p:extLst>
              <p:ext uri="{D42A27DB-BD31-4B8C-83A1-F6EECF244321}">
                <p14:modId xmlns:p14="http://schemas.microsoft.com/office/powerpoint/2010/main" val="2141090123"/>
              </p:ext>
            </p:extLst>
          </p:nvPr>
        </p:nvGraphicFramePr>
        <p:xfrm>
          <a:off x="577976" y="2587555"/>
          <a:ext cx="11600057" cy="5806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3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244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219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389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b="1" u="none" strike="noStrike" cap="small" baseline="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Items</a:t>
                      </a:r>
                      <a:endParaRPr lang="en-GB" sz="1700" b="1" strike="noStrike" cap="small" baseline="0" noProof="0" dirty="0">
                        <a:solidFill>
                          <a:srgbClr val="767978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8030" marR="128030" marT="64015" marB="6401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cap="all" dirty="0">
                          <a:solidFill>
                            <a:srgbClr val="767978"/>
                          </a:solidFill>
                          <a:latin typeface="+mn-lt"/>
                        </a:rPr>
                        <a:t>WHAT TO DO?</a:t>
                      </a:r>
                    </a:p>
                  </a:txBody>
                  <a:tcPr marL="128030" marR="128030" marT="64015" marB="6401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b="1" strike="noStrike" cap="small" baseline="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Laundry Solutions</a:t>
                      </a:r>
                      <a:endParaRPr lang="en-GB" sz="1700" b="1" strike="noStrike" cap="small" baseline="0" noProof="0" dirty="0">
                        <a:solidFill>
                          <a:srgbClr val="767978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8030" marR="128030" marT="64015" marB="6401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95384">
                <a:tc>
                  <a:txBody>
                    <a:bodyPr/>
                    <a:lstStyle/>
                    <a:p>
                      <a:pPr marL="180975" marR="0" lvl="0" indent="-180975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Pct val="83000"/>
                        <a:buFont typeface="Wingdings" panose="05000000000000000000" pitchFamily="2" charset="2"/>
                        <a:buChar char="ü"/>
                      </a:pPr>
                      <a:r>
                        <a:rPr lang="en-GB" sz="140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Bed and bath linen</a:t>
                      </a:r>
                    </a:p>
                    <a:p>
                      <a:pPr marL="180975" marR="0" lvl="0" indent="-180975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Pct val="83000"/>
                        <a:buFont typeface="Wingdings" panose="05000000000000000000" pitchFamily="2" charset="2"/>
                        <a:buChar char="ü"/>
                      </a:pPr>
                      <a:r>
                        <a:rPr lang="en-GB" sz="140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Pillow case &amp; duvet cover</a:t>
                      </a:r>
                    </a:p>
                    <a:p>
                      <a:pPr marL="180975" marR="0" lvl="0" indent="-180975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Pct val="83000"/>
                        <a:buFont typeface="Wingdings" panose="05000000000000000000" pitchFamily="2" charset="2"/>
                        <a:buChar char="ü"/>
                      </a:pPr>
                      <a:r>
                        <a:rPr lang="en-GB" sz="1400" strike="noStrike" baseline="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Mattress, pillow </a:t>
                      </a:r>
                      <a:r>
                        <a:rPr lang="en-GB" sz="1400" strike="noStrike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and </a:t>
                      </a:r>
                      <a:r>
                        <a:rPr lang="en-GB" sz="140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duvet protectors</a:t>
                      </a:r>
                    </a:p>
                    <a:p>
                      <a:pPr marL="180975" marR="0" lvl="0" indent="-180975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Pct val="83000"/>
                        <a:buFont typeface="Wingdings" panose="05000000000000000000" pitchFamily="2" charset="2"/>
                        <a:buChar char="ü"/>
                      </a:pPr>
                      <a:r>
                        <a:rPr lang="en-GB" sz="140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Spa towel and F&amp;B linen</a:t>
                      </a:r>
                      <a:endParaRPr lang="en-GB" sz="1400" b="0" noProof="0" dirty="0">
                        <a:solidFill>
                          <a:srgbClr val="767978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8030" marR="128030" marT="64015" marB="64015" anchor="ctr"/>
                </a:tc>
                <a:tc>
                  <a:txBody>
                    <a:bodyPr/>
                    <a:lstStyle/>
                    <a:p>
                      <a:pPr marL="257175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83000"/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Wash all linen, including linen from storage rooms</a:t>
                      </a:r>
                    </a:p>
                    <a:p>
                      <a:pPr marL="257175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83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Always check care labels</a:t>
                      </a:r>
                      <a:endParaRPr lang="en-GB" sz="1400" noProof="0" dirty="0">
                        <a:solidFill>
                          <a:srgbClr val="767978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83000"/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Follow best recommended Clax disinfection program based on linen</a:t>
                      </a:r>
                      <a:r>
                        <a:rPr lang="en-GB" sz="1400" baseline="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 supplier’s recommendations</a:t>
                      </a:r>
                      <a:endParaRPr lang="en-GB" sz="1400" noProof="0" dirty="0">
                        <a:solidFill>
                          <a:srgbClr val="767978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8030" marR="128030" marT="64015" marB="6401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77815">
                <a:tc>
                  <a:txBody>
                    <a:bodyPr/>
                    <a:lstStyle/>
                    <a:p>
                      <a:pPr marL="180975" marR="0" lvl="0" indent="-180975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Pct val="83000"/>
                        <a:buFont typeface="Wingdings" panose="05000000000000000000" pitchFamily="2" charset="2"/>
                        <a:buChar char="ü"/>
                      </a:pPr>
                      <a:r>
                        <a:rPr lang="en-GB" sz="140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Curtains (cotton / synthetic)</a:t>
                      </a:r>
                      <a:endParaRPr lang="en-GB" sz="3500" noProof="0" dirty="0">
                        <a:solidFill>
                          <a:srgbClr val="767978"/>
                        </a:solidFill>
                        <a:latin typeface="+mn-lt"/>
                      </a:endParaRP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Pct val="83000"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140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Sofa</a:t>
                      </a:r>
                      <a:r>
                        <a:rPr lang="en-GB" sz="1400" baseline="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 covers</a:t>
                      </a:r>
                      <a:endParaRPr lang="en-GB" sz="1400" noProof="0" dirty="0">
                        <a:solidFill>
                          <a:srgbClr val="767978"/>
                        </a:solidFill>
                        <a:latin typeface="+mn-lt"/>
                        <a:sym typeface="Calibri"/>
                      </a:endParaRPr>
                    </a:p>
                    <a:p>
                      <a:pPr marL="180975" marR="0" lvl="0" indent="-180975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Pct val="83000"/>
                        <a:buFont typeface="Wingdings" panose="05000000000000000000" pitchFamily="2" charset="2"/>
                        <a:buChar char="ü"/>
                      </a:pPr>
                      <a:r>
                        <a:rPr lang="en-GB" sz="140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Cover of decoration pillows*</a:t>
                      </a:r>
                      <a:endParaRPr lang="en-GB" sz="3500" noProof="0" dirty="0">
                        <a:solidFill>
                          <a:srgbClr val="767978"/>
                        </a:solidFill>
                        <a:latin typeface="+mn-lt"/>
                      </a:endParaRPr>
                    </a:p>
                    <a:p>
                      <a:pPr marL="180975" marR="0" lvl="0" indent="-180975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Pct val="83000"/>
                        <a:buFont typeface="Wingdings" panose="05000000000000000000" pitchFamily="2" charset="2"/>
                        <a:buChar char="ü"/>
                      </a:pPr>
                      <a:r>
                        <a:rPr lang="en-GB" sz="140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Bed skirts*</a:t>
                      </a:r>
                      <a:endParaRPr lang="en-GB" sz="1400" b="0" noProof="0" dirty="0">
                        <a:solidFill>
                          <a:srgbClr val="767978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8030" marR="128030" marT="64015" marB="64015" anchor="ctr"/>
                </a:tc>
                <a:tc>
                  <a:txBody>
                    <a:bodyPr/>
                    <a:lstStyle/>
                    <a:p>
                      <a:pPr marL="257175" marR="0" lvl="0" indent="-1714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83000"/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Always check care labels</a:t>
                      </a:r>
                      <a:endParaRPr lang="en-GB" sz="3500" noProof="0" dirty="0">
                        <a:solidFill>
                          <a:srgbClr val="767978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83000"/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Follow best recommended Clax</a:t>
                      </a:r>
                      <a:r>
                        <a:rPr lang="en-GB" sz="1400" strike="noStrike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 disinfection </a:t>
                      </a:r>
                      <a:r>
                        <a:rPr lang="en-GB" sz="140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program based on linen</a:t>
                      </a:r>
                      <a:r>
                        <a:rPr lang="en-GB" sz="1400" baseline="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 supplier’s recommendations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83000"/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Dry Cleaning is an alternative option**</a:t>
                      </a:r>
                      <a:endParaRPr lang="en-GB" sz="1400" noProof="0" dirty="0">
                        <a:solidFill>
                          <a:srgbClr val="767978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8030" marR="128030" marT="64015" marB="6401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6507">
                <a:tc>
                  <a:txBody>
                    <a:bodyPr/>
                    <a:lstStyle/>
                    <a:p>
                      <a:pPr marL="180975" marR="0" lvl="0" indent="-180975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Pct val="83000"/>
                        <a:buFont typeface="Wingdings" panose="05000000000000000000" pitchFamily="2" charset="2"/>
                        <a:buChar char="ü"/>
                      </a:pPr>
                      <a:r>
                        <a:rPr lang="en-GB" sz="140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Blankets*</a:t>
                      </a:r>
                      <a:endParaRPr lang="en-GB" sz="3500" b="0" noProof="0" dirty="0">
                        <a:solidFill>
                          <a:srgbClr val="767978"/>
                        </a:solidFill>
                        <a:latin typeface="+mn-lt"/>
                      </a:endParaRPr>
                    </a:p>
                  </a:txBody>
                  <a:tcPr marL="128030" marR="128030" marT="64015" marB="64015" anchor="ctr"/>
                </a:tc>
                <a:tc>
                  <a:txBody>
                    <a:bodyPr/>
                    <a:lstStyle/>
                    <a:p>
                      <a:pPr marL="257175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83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u="none" strike="noStrike" cap="none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Always check care labels </a:t>
                      </a:r>
                    </a:p>
                    <a:p>
                      <a:pPr marL="257175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83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u="none" strike="noStrike" cap="none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Put in linen bags and securely seal the bags</a:t>
                      </a:r>
                      <a:r>
                        <a:rPr lang="en-GB" sz="1400" u="none" strike="noStrike" cap="none" baseline="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 </a:t>
                      </a:r>
                      <a:r>
                        <a:rPr lang="en-GB" sz="1400" u="none" strike="noStrike" cap="none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for 4 days and perform regular washing process after.</a:t>
                      </a:r>
                      <a:endParaRPr lang="en-GB" sz="1400" b="0" i="0" u="none" strike="noStrike" cap="none" noProof="0" dirty="0">
                        <a:solidFill>
                          <a:srgbClr val="767978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83000"/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Follow best recommended Clax standard</a:t>
                      </a:r>
                      <a:r>
                        <a:rPr lang="en-GB" sz="1400" baseline="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 </a:t>
                      </a:r>
                      <a:r>
                        <a:rPr lang="en-GB" sz="140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program based on linen</a:t>
                      </a:r>
                      <a:r>
                        <a:rPr lang="en-GB" sz="1400" baseline="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 supplier’s recommendations</a:t>
                      </a:r>
                      <a:endParaRPr lang="en-GB" sz="1400" noProof="0" dirty="0">
                        <a:solidFill>
                          <a:srgbClr val="767978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8030" marR="128030" marT="64015" marB="6401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07200">
                <a:tc>
                  <a:txBody>
                    <a:bodyPr/>
                    <a:lstStyle/>
                    <a:p>
                      <a:pPr marL="180975" marR="0" lvl="0" indent="-180975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Pct val="83000"/>
                        <a:buFont typeface="Wingdings" panose="05000000000000000000" pitchFamily="2" charset="2"/>
                        <a:buChar char="ü"/>
                      </a:pPr>
                      <a:r>
                        <a:rPr lang="en-GB" sz="140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Staff uniforms</a:t>
                      </a:r>
                      <a:endParaRPr lang="en-GB" sz="1400" b="0" strike="sngStrike" noProof="0" dirty="0">
                        <a:solidFill>
                          <a:srgbClr val="767978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8030" marR="128030" marT="64015" marB="64015" anchor="ctr"/>
                </a:tc>
                <a:tc>
                  <a:txBody>
                    <a:bodyPr/>
                    <a:lstStyle/>
                    <a:p>
                      <a:pPr marL="257175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83000"/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strike="noStrike" cap="none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Always check care labels </a:t>
                      </a:r>
                      <a:endParaRPr lang="en-GB" sz="1400" b="0" i="0" u="none" strike="noStrike" cap="none" noProof="0" dirty="0">
                        <a:solidFill>
                          <a:srgbClr val="767978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83000"/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Follow best recommended Clax disinfection program based on linen</a:t>
                      </a:r>
                      <a:r>
                        <a:rPr lang="en-GB" sz="1400" baseline="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 supplier’s recommendations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83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Dry Cleaning is an alternative option**</a:t>
                      </a:r>
                      <a:endParaRPr lang="en-GB" sz="1400" noProof="0" dirty="0">
                        <a:solidFill>
                          <a:srgbClr val="767978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8030" marR="128030" marT="64015" marB="6401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5370">
                <a:tc>
                  <a:txBody>
                    <a:bodyPr/>
                    <a:lstStyle/>
                    <a:p>
                      <a:pPr marL="180975" marR="0" lvl="0" indent="-180975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Pct val="83000"/>
                        <a:buFont typeface="Wingdings" panose="05000000000000000000" pitchFamily="2" charset="2"/>
                        <a:buChar char="ü"/>
                      </a:pPr>
                      <a:r>
                        <a:rPr lang="en-GB" sz="1400" u="none" strike="noStrike" cap="none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Mattress – Sofa</a:t>
                      </a:r>
                      <a:endParaRPr lang="en-GB" sz="1400" b="0" i="0" u="none" strike="noStrike" cap="none" noProof="0" dirty="0">
                        <a:solidFill>
                          <a:srgbClr val="767978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8030" marR="128030" marT="64015" marB="64015" anchor="ctr"/>
                </a:tc>
                <a:tc>
                  <a:txBody>
                    <a:bodyPr/>
                    <a:lstStyle/>
                    <a:p>
                      <a:pPr marL="257175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83000"/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strike="noStrike" cap="none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Refer to in-room</a:t>
                      </a:r>
                      <a:r>
                        <a:rPr lang="en-GB" sz="1400" u="none" strike="noStrike" cap="none" baseline="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 cleaning guidelines</a:t>
                      </a:r>
                      <a:endParaRPr lang="en-GB" sz="1400" b="0" i="0" u="none" strike="noStrike" cap="none" noProof="0" dirty="0">
                        <a:solidFill>
                          <a:srgbClr val="767978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83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u="none" strike="noStrike" cap="none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In-room</a:t>
                      </a:r>
                      <a:r>
                        <a:rPr lang="en-GB" sz="1400" u="none" strike="noStrike" cap="none" baseline="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 cleaning solutions</a:t>
                      </a:r>
                      <a:endParaRPr lang="en-GB" sz="1400" b="0" i="0" u="none" strike="noStrike" cap="none" noProof="0" dirty="0">
                        <a:solidFill>
                          <a:srgbClr val="767978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8030" marR="128030" marT="64015" marB="64015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9558D59-6143-44B1-95F5-42D928597F98}"/>
              </a:ext>
            </a:extLst>
          </p:cNvPr>
          <p:cNvSpPr/>
          <p:nvPr/>
        </p:nvSpPr>
        <p:spPr>
          <a:xfrm>
            <a:off x="762000" y="9048888"/>
            <a:ext cx="114394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200" dirty="0">
                <a:solidFill>
                  <a:srgbClr val="767978"/>
                </a:solidFill>
              </a:rPr>
              <a:t>Please check PIS, SDS for detailed information http://sds.diversey.com | Use biocides safely. Always read the label and product information before use </a:t>
            </a:r>
          </a:p>
        </p:txBody>
      </p:sp>
      <p:sp>
        <p:nvSpPr>
          <p:cNvPr id="13" name="Google Shape;132;p2"/>
          <p:cNvSpPr/>
          <p:nvPr/>
        </p:nvSpPr>
        <p:spPr>
          <a:xfrm rot="10800000" flipH="1">
            <a:off x="-1" y="2364196"/>
            <a:ext cx="12801600" cy="10136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88625" tIns="44300" rIns="88625" bIns="44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Picture 4" descr="https://hub.diversey.com/hubfs/Global%20/IHG/DUO%20Logo%20IHG%20Diverse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501" y="332653"/>
            <a:ext cx="3456596" cy="80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394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016082E-DFF1-4B96-A3D0-6D6AC7CCED8F}"/>
              </a:ext>
            </a:extLst>
          </p:cNvPr>
          <p:cNvSpPr txBox="1"/>
          <p:nvPr/>
        </p:nvSpPr>
        <p:spPr>
          <a:xfrm>
            <a:off x="1763485" y="1607682"/>
            <a:ext cx="9274629" cy="59657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dirty="0">
                <a:solidFill>
                  <a:srgbClr val="767978"/>
                </a:solidFill>
                <a:latin typeface="Graphik Regular" panose="020B0503030202060203" pitchFamily="34" charset="0"/>
              </a:rPr>
              <a:t>LINEN MANAGEMENT TIPS </a:t>
            </a:r>
            <a:r>
              <a:rPr lang="mr-IN" sz="2800" dirty="0">
                <a:solidFill>
                  <a:srgbClr val="767978"/>
                </a:solidFill>
                <a:latin typeface="Graphik Regular" panose="020B0503030202060203" pitchFamily="34" charset="0"/>
              </a:rPr>
              <a:t>–</a:t>
            </a:r>
            <a:r>
              <a:rPr lang="en-US" sz="2800" dirty="0">
                <a:solidFill>
                  <a:srgbClr val="767978"/>
                </a:solidFill>
                <a:latin typeface="Graphik Regular" panose="020B0503030202060203" pitchFamily="34" charset="0"/>
              </a:rPr>
              <a:t> BEFORE REOPENING</a:t>
            </a:r>
            <a:endParaRPr lang="en-GB" sz="2800" b="1" dirty="0">
              <a:solidFill>
                <a:srgbClr val="767978"/>
              </a:solidFill>
              <a:latin typeface="Graphik Regular" panose="020B0503030202060203" pitchFamily="34" charset="0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3161BD8C-7366-4FAB-A183-F748B0335338}"/>
              </a:ext>
            </a:extLst>
          </p:cNvPr>
          <p:cNvCxnSpPr>
            <a:cxnSpLocks/>
          </p:cNvCxnSpPr>
          <p:nvPr/>
        </p:nvCxnSpPr>
        <p:spPr>
          <a:xfrm>
            <a:off x="1129875" y="4469651"/>
            <a:ext cx="1899522" cy="0"/>
          </a:xfrm>
          <a:prstGeom prst="line">
            <a:avLst/>
          </a:prstGeom>
          <a:ln>
            <a:solidFill>
              <a:srgbClr val="76797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2" name="Google Shape;3773;p436"/>
          <p:cNvGraphicFramePr/>
          <p:nvPr>
            <p:extLst>
              <p:ext uri="{D42A27DB-BD31-4B8C-83A1-F6EECF244321}">
                <p14:modId xmlns:p14="http://schemas.microsoft.com/office/powerpoint/2010/main" val="1493638726"/>
              </p:ext>
            </p:extLst>
          </p:nvPr>
        </p:nvGraphicFramePr>
        <p:xfrm>
          <a:off x="503550" y="2703482"/>
          <a:ext cx="11862646" cy="55450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04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15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363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831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b="1" u="none" strike="noStrike" cap="small" baseline="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Items</a:t>
                      </a:r>
                      <a:endParaRPr lang="en-GB" sz="1700" b="1" strike="noStrike" cap="small" baseline="0" noProof="0" dirty="0">
                        <a:solidFill>
                          <a:srgbClr val="767978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8030" marR="128030" marT="64015" marB="6401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b="1" strike="noStrike" cap="small" baseline="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WHAT TO DO?</a:t>
                      </a:r>
                      <a:endParaRPr lang="en-GB" sz="1700" b="1" strike="noStrike" cap="small" baseline="0" noProof="0" dirty="0">
                        <a:solidFill>
                          <a:srgbClr val="767978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8030" marR="128030" marT="64015" marB="6401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b="1" strike="noStrike" cap="small" baseline="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Laundry Solutions</a:t>
                      </a:r>
                      <a:endParaRPr lang="en-GB" sz="1700" b="1" strike="noStrike" cap="small" baseline="0" noProof="0" dirty="0">
                        <a:solidFill>
                          <a:srgbClr val="767978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8030" marR="128030" marT="64015" marB="6401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822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None/>
                      </a:pPr>
                      <a:r>
                        <a:rPr lang="en-GB" sz="1600" u="none" cap="small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With protector</a:t>
                      </a:r>
                      <a:endParaRPr lang="en-GB" sz="1600" b="1" u="none" cap="small" noProof="0" dirty="0">
                        <a:solidFill>
                          <a:srgbClr val="767978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8030" marR="128030" marT="64015" marB="64015" anchor="ctr"/>
                </a:tc>
                <a:tc>
                  <a:txBody>
                    <a:bodyPr/>
                    <a:lstStyle/>
                    <a:p>
                      <a:endParaRPr lang="en-US" sz="3500" dirty="0">
                        <a:solidFill>
                          <a:srgbClr val="767978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marR="285750" lvl="0" indent="-1079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None/>
                      </a:pPr>
                      <a:endParaRPr lang="en-GB" sz="1400" noProof="0" dirty="0">
                        <a:solidFill>
                          <a:srgbClr val="767978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8030" marR="128030" marT="64015" marB="6401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75844">
                <a:tc>
                  <a:txBody>
                    <a:bodyPr/>
                    <a:lstStyle/>
                    <a:p>
                      <a:pPr marL="180975" marR="0" lvl="0" indent="-180975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Pct val="83000"/>
                        <a:buFont typeface="Wingdings" panose="05000000000000000000" pitchFamily="2" charset="2"/>
                        <a:buChar char="ü"/>
                      </a:pPr>
                      <a:r>
                        <a:rPr lang="en-GB" sz="1400" u="none" strike="noStrike" cap="none" baseline="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Pillows </a:t>
                      </a:r>
                      <a:endParaRPr lang="en-GB" sz="1400" u="none" strike="noStrike" cap="none" baseline="0" noProof="0" dirty="0">
                        <a:solidFill>
                          <a:srgbClr val="767978"/>
                        </a:solidFill>
                        <a:latin typeface="+mn-lt"/>
                        <a:sym typeface="Arial"/>
                      </a:endParaRPr>
                    </a:p>
                    <a:p>
                      <a:pPr marL="180975" marR="0" lvl="0" indent="-180975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Pct val="83000"/>
                        <a:buFont typeface="Wingdings" panose="05000000000000000000" pitchFamily="2" charset="2"/>
                        <a:buChar char="ü"/>
                      </a:pPr>
                      <a:r>
                        <a:rPr lang="en-GB" sz="1400" u="none" strike="noStrike" cap="none" baseline="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Duvets</a:t>
                      </a:r>
                      <a:endParaRPr lang="en-GB" sz="1400" b="0" i="0" u="none" strike="noStrike" cap="none" baseline="0" noProof="0" dirty="0">
                        <a:solidFill>
                          <a:srgbClr val="767978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8030" marR="128030" marT="64015" marB="64015" anchor="ctr"/>
                </a:tc>
                <a:tc>
                  <a:txBody>
                    <a:bodyPr/>
                    <a:lstStyle/>
                    <a:p>
                      <a:pPr marL="257175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83000"/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strike="noStrike" cap="none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Remove both layers: </a:t>
                      </a:r>
                      <a:r>
                        <a:rPr lang="en-GB" sz="1400" u="none" strike="noStrike" cap="none" baseline="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 </a:t>
                      </a:r>
                      <a:r>
                        <a:rPr lang="en-GB" sz="1400" u="none" strike="noStrike" cap="none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pillow/duvet cases/covers &amp; protectors</a:t>
                      </a:r>
                      <a:endParaRPr lang="en-GB" sz="1400" u="none" strike="noStrike" cap="none" noProof="0" dirty="0">
                        <a:solidFill>
                          <a:srgbClr val="767978"/>
                        </a:solidFill>
                        <a:latin typeface="+mn-lt"/>
                        <a:sym typeface="Arial"/>
                      </a:endParaRPr>
                    </a:p>
                    <a:p>
                      <a:pPr marL="257175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83000"/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strike="noStrike" cap="none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Always check Care labels</a:t>
                      </a:r>
                      <a:endParaRPr lang="en-GB" sz="1400" b="0" i="0" u="none" strike="noStrike" cap="none" noProof="0" dirty="0">
                        <a:solidFill>
                          <a:srgbClr val="767978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83000"/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Follow best recommended Clax standard</a:t>
                      </a:r>
                      <a:r>
                        <a:rPr lang="en-GB" sz="1400" baseline="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 </a:t>
                      </a:r>
                      <a:r>
                        <a:rPr lang="en-GB" sz="140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program based on linen</a:t>
                      </a:r>
                      <a:r>
                        <a:rPr lang="en-GB" sz="1400" baseline="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 supplier’s recommendations</a:t>
                      </a:r>
                      <a:endParaRPr lang="en-GB" sz="1400" noProof="0" dirty="0">
                        <a:solidFill>
                          <a:srgbClr val="767978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8030" marR="128030" marT="64015" marB="6401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2451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None/>
                      </a:pPr>
                      <a:r>
                        <a:rPr lang="en-GB" sz="1600" u="none" strike="noStrike" cap="small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Without protector – after</a:t>
                      </a:r>
                      <a:r>
                        <a:rPr lang="en-GB" sz="1600" u="none" strike="noStrike" cap="small" baseline="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 re-opening, recommend to always use protectors</a:t>
                      </a:r>
                      <a:endParaRPr lang="en-GB" sz="1600" b="1" i="0" u="none" strike="noStrike" cap="small" noProof="0" dirty="0">
                        <a:solidFill>
                          <a:srgbClr val="767978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8030" marR="128030" marT="64015" marB="6401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84557">
                <a:tc>
                  <a:txBody>
                    <a:bodyPr/>
                    <a:lstStyle/>
                    <a:p>
                      <a:pPr marL="180975" marR="0" lvl="0" indent="-180975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Pct val="83000"/>
                        <a:buFont typeface="Wingdings" panose="05000000000000000000" pitchFamily="2" charset="2"/>
                        <a:buChar char="ü"/>
                      </a:pPr>
                      <a:r>
                        <a:rPr lang="en-GB" sz="1400" u="none" strike="noStrike" cap="none" baseline="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Synthetic pillows </a:t>
                      </a:r>
                    </a:p>
                    <a:p>
                      <a:pPr marL="180975" marR="0" lvl="0" indent="-180975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Pct val="83000"/>
                        <a:buFont typeface="Wingdings" panose="05000000000000000000" pitchFamily="2" charset="2"/>
                        <a:buChar char="ü"/>
                      </a:pPr>
                      <a:r>
                        <a:rPr lang="en-GB" sz="1400" u="none" strike="noStrike" cap="none" baseline="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Synthetic duvets</a:t>
                      </a:r>
                      <a:endParaRPr lang="en-GB" sz="1400" b="0" i="0" u="none" strike="noStrike" cap="none" baseline="0" noProof="0" dirty="0">
                        <a:solidFill>
                          <a:srgbClr val="767978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8030" marR="128030" marT="64015" marB="64015" anchor="ctr"/>
                </a:tc>
                <a:tc>
                  <a:txBody>
                    <a:bodyPr/>
                    <a:lstStyle/>
                    <a:p>
                      <a:pPr marL="257175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83000"/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strike="noStrike" cap="none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Always check care labels</a:t>
                      </a:r>
                      <a:endParaRPr lang="en-GB" sz="1400" b="0" i="0" u="none" strike="noStrike" cap="none" noProof="0" dirty="0">
                        <a:solidFill>
                          <a:srgbClr val="767978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83000"/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Follow best recommended Clax disinfection program based on linen</a:t>
                      </a:r>
                      <a:r>
                        <a:rPr lang="en-GB" sz="1400" baseline="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 supplier’s recommendations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83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Dry Cleaning is an alternative option**</a:t>
                      </a:r>
                      <a:endParaRPr lang="en-GB" sz="1400" noProof="0" dirty="0">
                        <a:solidFill>
                          <a:srgbClr val="767978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8030" marR="128030" marT="64015" marB="6401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45626">
                <a:tc>
                  <a:txBody>
                    <a:bodyPr/>
                    <a:lstStyle/>
                    <a:p>
                      <a:pPr marL="180975" marR="0" lvl="0" indent="-180975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Pct val="83000"/>
                        <a:buFont typeface="Wingdings" panose="05000000000000000000" pitchFamily="2" charset="2"/>
                        <a:buChar char="ü"/>
                      </a:pPr>
                      <a:r>
                        <a:rPr lang="en-GB" sz="1400" u="none" strike="noStrike" cap="none" baseline="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Duvets with feathers </a:t>
                      </a:r>
                    </a:p>
                    <a:p>
                      <a:pPr marL="180975" marR="0" lvl="0" indent="-180975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Pct val="83000"/>
                        <a:buFont typeface="Wingdings" panose="05000000000000000000" pitchFamily="2" charset="2"/>
                        <a:buChar char="ü"/>
                      </a:pPr>
                      <a:r>
                        <a:rPr lang="en-GB" sz="1400" u="none" strike="noStrike" cap="none" baseline="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Pillows with feathers</a:t>
                      </a:r>
                      <a:endParaRPr lang="en-GB" sz="1400" b="0" i="0" u="none" strike="noStrike" cap="none" baseline="0" noProof="0" dirty="0">
                        <a:solidFill>
                          <a:srgbClr val="767978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8030" marR="128030" marT="64015" marB="64015" anchor="ctr"/>
                </a:tc>
                <a:tc>
                  <a:txBody>
                    <a:bodyPr/>
                    <a:lstStyle/>
                    <a:p>
                      <a:pPr marL="257175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83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u="none" strike="noStrike" cap="none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Always check Care labels</a:t>
                      </a:r>
                    </a:p>
                    <a:p>
                      <a:pPr marL="257175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83000"/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strike="noStrike" cap="none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Put in linen bags and securely seal the bags</a:t>
                      </a:r>
                      <a:r>
                        <a:rPr lang="en-GB" sz="1400" u="none" strike="noStrike" cap="none" baseline="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 </a:t>
                      </a:r>
                      <a:r>
                        <a:rPr lang="en-GB" sz="1400" u="none" strike="noStrike" cap="none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for 4 days and perform regular washing process after.</a:t>
                      </a:r>
                      <a:endParaRPr lang="en-GB" sz="1400" b="0" i="0" u="none" strike="noStrike" cap="none" noProof="0" dirty="0">
                        <a:solidFill>
                          <a:srgbClr val="767978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83000"/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Follow best recommended Clax standard</a:t>
                      </a:r>
                      <a:r>
                        <a:rPr lang="en-GB" sz="1400" baseline="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 </a:t>
                      </a:r>
                      <a:r>
                        <a:rPr lang="en-GB" sz="140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program based on linen</a:t>
                      </a:r>
                      <a:r>
                        <a:rPr lang="en-GB" sz="1400" baseline="0" noProof="0" dirty="0">
                          <a:solidFill>
                            <a:srgbClr val="767978"/>
                          </a:solidFill>
                          <a:latin typeface="+mn-lt"/>
                          <a:sym typeface="Calibri"/>
                        </a:rPr>
                        <a:t> supplier’s recommendations</a:t>
                      </a:r>
                      <a:endParaRPr lang="en-GB" sz="1400" noProof="0" dirty="0">
                        <a:solidFill>
                          <a:srgbClr val="767978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8030" marR="128030" marT="64015" marB="64015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3" name="Google Shape;3772;p436"/>
          <p:cNvSpPr txBox="1"/>
          <p:nvPr/>
        </p:nvSpPr>
        <p:spPr>
          <a:xfrm>
            <a:off x="738606" y="8453193"/>
            <a:ext cx="8084490" cy="52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95" tIns="63980" rIns="127995" bIns="63980" anchor="b" anchorCtr="0">
            <a:noAutofit/>
          </a:bodyPr>
          <a:lstStyle/>
          <a:p>
            <a:r>
              <a:rPr lang="en" sz="1400" i="1" dirty="0">
                <a:solidFill>
                  <a:srgbClr val="767978"/>
                </a:solidFill>
                <a:latin typeface="Calibri"/>
                <a:ea typeface="Calibri"/>
                <a:cs typeface="Calibri"/>
                <a:sym typeface="Calibri"/>
              </a:rPr>
              <a:t>**Ask virucidal efficacy statement from your Dry Cleaning suppliers</a:t>
            </a:r>
            <a:endParaRPr sz="2520" b="1" i="1" dirty="0">
              <a:solidFill>
                <a:srgbClr val="7679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0137C32-5765-42DA-92F6-976C4D84E46C}"/>
              </a:ext>
            </a:extLst>
          </p:cNvPr>
          <p:cNvSpPr/>
          <p:nvPr/>
        </p:nvSpPr>
        <p:spPr>
          <a:xfrm>
            <a:off x="844061" y="9001996"/>
            <a:ext cx="114394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200" dirty="0">
                <a:solidFill>
                  <a:srgbClr val="767978"/>
                </a:solidFill>
              </a:rPr>
              <a:t>Please check PIS, SDS for detailed information http://sds.diversey.com | Use biocides safely. Always read the label and product information before use </a:t>
            </a:r>
          </a:p>
        </p:txBody>
      </p:sp>
      <p:sp>
        <p:nvSpPr>
          <p:cNvPr id="15" name="Google Shape;132;p2"/>
          <p:cNvSpPr/>
          <p:nvPr/>
        </p:nvSpPr>
        <p:spPr>
          <a:xfrm rot="10800000" flipH="1">
            <a:off x="-1" y="2364196"/>
            <a:ext cx="12801600" cy="10136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88625" tIns="44300" rIns="88625" bIns="44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Picture 4" descr="https://hub.diversey.com/hubfs/Global%20/IHG/DUO%20Logo%20IHG%20Diverse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501" y="332653"/>
            <a:ext cx="3456596" cy="80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153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HG Luxury">
      <a:majorFont>
        <a:latin typeface="Graphik Regular"/>
        <a:ea typeface=""/>
        <a:cs typeface=""/>
      </a:majorFont>
      <a:minorFont>
        <a:latin typeface="Graphik Regular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6F97077C6F8D4A97C1820FC028A6AD" ma:contentTypeVersion="13" ma:contentTypeDescription="Create a new document." ma:contentTypeScope="" ma:versionID="ccec5ce03f774cff8f99b1321aab1635">
  <xsd:schema xmlns:xsd="http://www.w3.org/2001/XMLSchema" xmlns:xs="http://www.w3.org/2001/XMLSchema" xmlns:p="http://schemas.microsoft.com/office/2006/metadata/properties" xmlns:ns3="3cbc4421-34eb-4cce-b893-65810ef20bee" xmlns:ns4="69c13f9b-964c-4cad-a53b-d6d930216572" targetNamespace="http://schemas.microsoft.com/office/2006/metadata/properties" ma:root="true" ma:fieldsID="24730299bc1032c2837cd75876037643" ns3:_="" ns4:_="">
    <xsd:import namespace="3cbc4421-34eb-4cce-b893-65810ef20bee"/>
    <xsd:import namespace="69c13f9b-964c-4cad-a53b-d6d93021657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bc4421-34eb-4cce-b893-65810ef20be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c13f9b-964c-4cad-a53b-d6d9302165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81CBF5-6F22-484B-8149-83091CFBDF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bc4421-34eb-4cce-b893-65810ef20bee"/>
    <ds:schemaRef ds:uri="69c13f9b-964c-4cad-a53b-d6d9302165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366B99-B8EA-497B-8E90-56C02959B06D}">
  <ds:schemaRefs>
    <ds:schemaRef ds:uri="http://purl.org/dc/terms/"/>
    <ds:schemaRef ds:uri="69c13f9b-964c-4cad-a53b-d6d930216572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3cbc4421-34eb-4cce-b893-65810ef20bee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63F5754-F9A6-4DA7-9059-F86E9CA754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1805</Words>
  <Application>Microsoft Office PowerPoint</Application>
  <PresentationFormat>A3 Paper (297x420 mm)</PresentationFormat>
  <Paragraphs>261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Graphik Regular</vt:lpstr>
      <vt:lpstr>Noto Sans Symbols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Lefevre, Remi</dc:creator>
  <cp:lastModifiedBy>Dijk, Susanna</cp:lastModifiedBy>
  <cp:revision>59</cp:revision>
  <dcterms:created xsi:type="dcterms:W3CDTF">2020-04-29T14:18:26Z</dcterms:created>
  <dcterms:modified xsi:type="dcterms:W3CDTF">2022-04-21T11:55:51Z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0x0101001E6F97077C6F8D4A97C1820FC028A6AD</vt:lpwstr>
  </property>
</Properties>
</file>