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sldIdLst>
    <p:sldId id="263" r:id="rId5"/>
    <p:sldId id="264" r:id="rId6"/>
    <p:sldId id="340" r:id="rId7"/>
    <p:sldId id="341" r:id="rId8"/>
    <p:sldId id="342" r:id="rId9"/>
    <p:sldId id="343" r:id="rId10"/>
    <p:sldId id="344" r:id="rId11"/>
    <p:sldId id="345" r:id="rId12"/>
    <p:sldId id="346" r:id="rId13"/>
    <p:sldId id="347" r:id="rId14"/>
    <p:sldId id="348" r:id="rId15"/>
    <p:sldId id="349" r:id="rId16"/>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guide id="3" pos="5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67978"/>
    <a:srgbClr val="F4F2ED"/>
    <a:srgbClr val="777A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7FA2D4-C268-4EC3-BC5E-97CE54D9C87E}" v="10" dt="2020-05-28T00:26:55.585"/>
    <p1510:client id="{6059375D-B6E6-458C-AD6B-E8772F7C6DEE}" v="8" dt="2020-05-28T22:24:59.945"/>
  </p1510:revLst>
</p1510:revInfo>
</file>

<file path=ppt/tableStyles.xml><?xml version="1.0" encoding="utf-8"?>
<a:tblStyleLst xmlns:a="http://schemas.openxmlformats.org/drawingml/2006/main" def="{5C22544A-7EE6-4342-B048-85BDC9FD1C3A}">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93"/>
    <p:restoredTop sz="93103"/>
  </p:normalViewPr>
  <p:slideViewPr>
    <p:cSldViewPr snapToGrid="0" showGuides="1">
      <p:cViewPr varScale="1">
        <p:scale>
          <a:sx n="50" d="100"/>
          <a:sy n="50" d="100"/>
        </p:scale>
        <p:origin x="1746" y="48"/>
      </p:cViewPr>
      <p:guideLst>
        <p:guide orient="horz" pos="3024"/>
        <p:guide pos="4032"/>
        <p:guide pos="5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ale, Shelagh" userId="9502f8e3-07a6-4084-88de-9648873dde08" providerId="ADAL" clId="{6059375D-B6E6-458C-AD6B-E8772F7C6DEE}"/>
    <pc:docChg chg="modSld">
      <pc:chgData name="Smale, Shelagh" userId="9502f8e3-07a6-4084-88de-9648873dde08" providerId="ADAL" clId="{6059375D-B6E6-458C-AD6B-E8772F7C6DEE}" dt="2020-05-28T22:24:59.944" v="10" actId="2711"/>
      <pc:docMkLst>
        <pc:docMk/>
      </pc:docMkLst>
      <pc:sldChg chg="modSp">
        <pc:chgData name="Smale, Shelagh" userId="9502f8e3-07a6-4084-88de-9648873dde08" providerId="ADAL" clId="{6059375D-B6E6-458C-AD6B-E8772F7C6DEE}" dt="2020-05-28T22:24:59.944" v="10" actId="2711"/>
        <pc:sldMkLst>
          <pc:docMk/>
          <pc:sldMk cId="574886177" sldId="263"/>
        </pc:sldMkLst>
        <pc:spChg chg="mod">
          <ac:chgData name="Smale, Shelagh" userId="9502f8e3-07a6-4084-88de-9648873dde08" providerId="ADAL" clId="{6059375D-B6E6-458C-AD6B-E8772F7C6DEE}" dt="2020-05-28T22:23:23.728" v="2" actId="6549"/>
          <ac:spMkLst>
            <pc:docMk/>
            <pc:sldMk cId="574886177" sldId="263"/>
            <ac:spMk id="9" creationId="{D1A2CB84-4632-4290-B9CB-1D988523DAA6}"/>
          </ac:spMkLst>
        </pc:spChg>
        <pc:graphicFrameChg chg="mod">
          <ac:chgData name="Smale, Shelagh" userId="9502f8e3-07a6-4084-88de-9648873dde08" providerId="ADAL" clId="{6059375D-B6E6-458C-AD6B-E8772F7C6DEE}" dt="2020-05-28T22:24:59.944" v="10" actId="2711"/>
          <ac:graphicFrameMkLst>
            <pc:docMk/>
            <pc:sldMk cId="574886177" sldId="263"/>
            <ac:graphicFrameMk id="8" creationId="{F166FAFB-6FE9-4814-9AD0-D7B0C3856480}"/>
          </ac:graphicFrameMkLst>
        </pc:graphicFrameChg>
      </pc:sldChg>
      <pc:sldChg chg="modSp">
        <pc:chgData name="Smale, Shelagh" userId="9502f8e3-07a6-4084-88de-9648873dde08" providerId="ADAL" clId="{6059375D-B6E6-458C-AD6B-E8772F7C6DEE}" dt="2020-05-28T22:23:08.155" v="0" actId="14100"/>
        <pc:sldMkLst>
          <pc:docMk/>
          <pc:sldMk cId="1641274846" sldId="349"/>
        </pc:sldMkLst>
        <pc:spChg chg="mod">
          <ac:chgData name="Smale, Shelagh" userId="9502f8e3-07a6-4084-88de-9648873dde08" providerId="ADAL" clId="{6059375D-B6E6-458C-AD6B-E8772F7C6DEE}" dt="2020-05-28T22:23:08.155" v="0" actId="14100"/>
          <ac:spMkLst>
            <pc:docMk/>
            <pc:sldMk cId="1641274846" sldId="349"/>
            <ac:spMk id="34" creationId="{57FABA24-7065-490C-9319-8AFB7068CDF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D4C7B-76CD-4979-A805-D70C2D257332}"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GB"/>
        </a:p>
      </dgm:t>
    </dgm:pt>
    <dgm:pt modelId="{7F3A1B83-BFA4-4639-A964-6ADDD6ED4FD6}">
      <dgm:prSet phldrT="[Text]" custT="1"/>
      <dgm:spPr>
        <a:noFill/>
        <a:ln w="28575">
          <a:solidFill>
            <a:srgbClr val="767978"/>
          </a:solidFill>
        </a:ln>
      </dgm:spPr>
      <dgm:t>
        <a:bodyPr/>
        <a:lstStyle/>
        <a:p>
          <a:r>
            <a:rPr lang="en-US" sz="1400" dirty="0">
              <a:solidFill>
                <a:srgbClr val="767978"/>
              </a:solidFill>
              <a:latin typeface="Graphik Regular" panose="020B0503030202060203" pitchFamily="34" charset="0"/>
            </a:rPr>
            <a:t>COVID-19 recommendations for the wash process</a:t>
          </a:r>
          <a:endParaRPr lang="en-GB" sz="1400" dirty="0">
            <a:solidFill>
              <a:srgbClr val="767978"/>
            </a:solidFill>
            <a:latin typeface="Graphik Regular" panose="020B0503030202060203" pitchFamily="34" charset="0"/>
          </a:endParaRPr>
        </a:p>
      </dgm:t>
    </dgm:pt>
    <dgm:pt modelId="{18D732AF-D74D-412A-9886-F594DFE4E8E9}" type="parTrans" cxnId="{3CD3FB15-A6D9-4093-9EFB-4F638E3FD512}">
      <dgm:prSet/>
      <dgm:spPr/>
      <dgm:t>
        <a:bodyPr/>
        <a:lstStyle/>
        <a:p>
          <a:endParaRPr lang="en-GB" sz="1400"/>
        </a:p>
      </dgm:t>
    </dgm:pt>
    <dgm:pt modelId="{22B80992-7B5B-4961-8089-9F530D871AB6}" type="sibTrans" cxnId="{3CD3FB15-A6D9-4093-9EFB-4F638E3FD512}">
      <dgm:prSet/>
      <dgm:spPr/>
      <dgm:t>
        <a:bodyPr/>
        <a:lstStyle/>
        <a:p>
          <a:endParaRPr lang="en-GB" sz="1400"/>
        </a:p>
      </dgm:t>
    </dgm:pt>
    <dgm:pt modelId="{58F0F78D-7438-4CCD-B3CB-A30E4F99537C}">
      <dgm:prSet phldrT="[Text]" custT="1"/>
      <dgm:spPr>
        <a:noFill/>
        <a:ln w="28575">
          <a:solidFill>
            <a:srgbClr val="767978"/>
          </a:solidFill>
        </a:ln>
      </dgm:spPr>
      <dgm:t>
        <a:bodyPr/>
        <a:lstStyle/>
        <a:p>
          <a:pPr>
            <a:buFontTx/>
            <a:buNone/>
          </a:pPr>
          <a:r>
            <a:rPr lang="en-US" sz="1400" dirty="0">
              <a:solidFill>
                <a:srgbClr val="767978"/>
              </a:solidFill>
              <a:latin typeface="Graphik Regular" panose="020B0503030202060203" pitchFamily="34" charset="0"/>
              <a:ea typeface="Calibri"/>
              <a:cs typeface="Calibri"/>
              <a:sym typeface="Calibri"/>
            </a:rPr>
            <a:t>Laundry room cleaning procedure</a:t>
          </a:r>
          <a:endParaRPr lang="en-GB" sz="1400" dirty="0">
            <a:solidFill>
              <a:srgbClr val="767978"/>
            </a:solidFill>
            <a:latin typeface="Graphik Regular" panose="020B0503030202060203" pitchFamily="34" charset="0"/>
          </a:endParaRPr>
        </a:p>
      </dgm:t>
    </dgm:pt>
    <dgm:pt modelId="{1231956B-2DD2-4B24-8C5D-21A99ECCBE2D}" type="parTrans" cxnId="{199D3757-1A6A-4D02-9B9A-440C974810F5}">
      <dgm:prSet/>
      <dgm:spPr/>
      <dgm:t>
        <a:bodyPr/>
        <a:lstStyle/>
        <a:p>
          <a:endParaRPr lang="en-GB" sz="1400"/>
        </a:p>
      </dgm:t>
    </dgm:pt>
    <dgm:pt modelId="{95D621BB-6EBA-4EF3-8844-78402791DFF4}" type="sibTrans" cxnId="{199D3757-1A6A-4D02-9B9A-440C974810F5}">
      <dgm:prSet/>
      <dgm:spPr/>
      <dgm:t>
        <a:bodyPr/>
        <a:lstStyle/>
        <a:p>
          <a:endParaRPr lang="en-GB" sz="1400"/>
        </a:p>
      </dgm:t>
    </dgm:pt>
    <dgm:pt modelId="{F81ECA89-D488-459C-A166-2CCD7506D9A5}">
      <dgm:prSet custT="1"/>
      <dgm:spPr>
        <a:noFill/>
        <a:ln w="28575">
          <a:solidFill>
            <a:srgbClr val="767978"/>
          </a:solidFill>
        </a:ln>
      </dgm:spPr>
      <dgm:t>
        <a:bodyPr/>
        <a:lstStyle/>
        <a:p>
          <a:r>
            <a:rPr lang="en-US" sz="1400" dirty="0">
              <a:solidFill>
                <a:srgbClr val="767978"/>
              </a:solidFill>
              <a:latin typeface="Graphik Regular" panose="020B0503030202060203" pitchFamily="34" charset="0"/>
              <a:ea typeface="Calibri"/>
              <a:cs typeface="Calibri"/>
              <a:sym typeface="Calibri"/>
            </a:rPr>
            <a:t>Linen management tips</a:t>
          </a:r>
          <a:endParaRPr lang="en-US" sz="1400" dirty="0">
            <a:solidFill>
              <a:srgbClr val="767978"/>
            </a:solidFill>
            <a:latin typeface="Graphik Regular" panose="020B0503030202060203" pitchFamily="34" charset="0"/>
          </a:endParaRPr>
        </a:p>
      </dgm:t>
    </dgm:pt>
    <dgm:pt modelId="{968F349C-A1E3-4C71-BE5C-369D8975B8CB}" type="parTrans" cxnId="{B109C7BD-4866-4DBD-823B-A9A6A6F450F9}">
      <dgm:prSet/>
      <dgm:spPr/>
      <dgm:t>
        <a:bodyPr/>
        <a:lstStyle/>
        <a:p>
          <a:endParaRPr lang="en-GB" sz="1400"/>
        </a:p>
      </dgm:t>
    </dgm:pt>
    <dgm:pt modelId="{E441C269-167A-43AE-9848-941915222627}" type="sibTrans" cxnId="{B109C7BD-4866-4DBD-823B-A9A6A6F450F9}">
      <dgm:prSet/>
      <dgm:spPr/>
      <dgm:t>
        <a:bodyPr/>
        <a:lstStyle/>
        <a:p>
          <a:endParaRPr lang="en-GB" sz="1400"/>
        </a:p>
      </dgm:t>
    </dgm:pt>
    <dgm:pt modelId="{13206CA0-0903-4741-8C48-806F39E39873}">
      <dgm:prSet custT="1"/>
      <dgm:spPr>
        <a:noFill/>
        <a:ln w="28575">
          <a:solidFill>
            <a:srgbClr val="767978"/>
          </a:solidFill>
        </a:ln>
      </dgm:spPr>
      <dgm:t>
        <a:bodyPr/>
        <a:lstStyle/>
        <a:p>
          <a:r>
            <a:rPr lang="en-US" sz="1400" dirty="0">
              <a:solidFill>
                <a:srgbClr val="767978"/>
              </a:solidFill>
              <a:latin typeface="Graphik Regular" panose="020B0503030202060203" pitchFamily="34" charset="0"/>
              <a:ea typeface="Calibri"/>
              <a:cs typeface="Calibri"/>
              <a:sym typeface="Calibri"/>
            </a:rPr>
            <a:t>Laundry room cleaning procedure</a:t>
          </a:r>
          <a:endParaRPr lang="en-US" sz="1400" dirty="0">
            <a:solidFill>
              <a:srgbClr val="767978"/>
            </a:solidFill>
            <a:latin typeface="Graphik Regular" panose="020B0503030202060203" pitchFamily="34" charset="0"/>
          </a:endParaRPr>
        </a:p>
      </dgm:t>
    </dgm:pt>
    <dgm:pt modelId="{74695F48-1EFD-42F4-9A81-7809429B1198}" type="parTrans" cxnId="{D5DB0C9B-B00D-4E8B-BACB-5C4D5E901554}">
      <dgm:prSet/>
      <dgm:spPr/>
      <dgm:t>
        <a:bodyPr/>
        <a:lstStyle/>
        <a:p>
          <a:endParaRPr lang="en-GB" sz="1400"/>
        </a:p>
      </dgm:t>
    </dgm:pt>
    <dgm:pt modelId="{A883FEFF-8237-4E7A-B9FF-15FF2D1EEC03}" type="sibTrans" cxnId="{D5DB0C9B-B00D-4E8B-BACB-5C4D5E901554}">
      <dgm:prSet/>
      <dgm:spPr/>
      <dgm:t>
        <a:bodyPr/>
        <a:lstStyle/>
        <a:p>
          <a:endParaRPr lang="en-GB" sz="1400"/>
        </a:p>
      </dgm:t>
    </dgm:pt>
    <dgm:pt modelId="{F9FC0C83-9FB9-48A2-8A87-046F113FF741}">
      <dgm:prSet custT="1"/>
      <dgm:spPr>
        <a:noFill/>
        <a:ln w="28575">
          <a:solidFill>
            <a:srgbClr val="767978"/>
          </a:solidFill>
        </a:ln>
      </dgm:spPr>
      <dgm:t>
        <a:bodyPr/>
        <a:lstStyle/>
        <a:p>
          <a:r>
            <a:rPr lang="en-US" sz="1400" dirty="0">
              <a:solidFill>
                <a:srgbClr val="767978"/>
              </a:solidFill>
              <a:latin typeface="Graphik Regular" panose="020B0503030202060203" pitchFamily="34" charset="0"/>
              <a:ea typeface="Calibri"/>
              <a:cs typeface="Calibri"/>
              <a:sym typeface="Calibri"/>
            </a:rPr>
            <a:t>Linen management tips- before reopening</a:t>
          </a:r>
          <a:endParaRPr lang="en-US" sz="1400" dirty="0">
            <a:solidFill>
              <a:srgbClr val="767978"/>
            </a:solidFill>
            <a:latin typeface="Graphik Regular" panose="020B0503030202060203" pitchFamily="34" charset="0"/>
          </a:endParaRPr>
        </a:p>
      </dgm:t>
    </dgm:pt>
    <dgm:pt modelId="{0793F389-50BC-4D29-B4F5-8A63401B923B}" type="sibTrans" cxnId="{8F90DF56-E5CD-4D54-A77B-59D2C1D238D3}">
      <dgm:prSet/>
      <dgm:spPr/>
      <dgm:t>
        <a:bodyPr/>
        <a:lstStyle/>
        <a:p>
          <a:endParaRPr lang="en-GB" sz="1400"/>
        </a:p>
      </dgm:t>
    </dgm:pt>
    <dgm:pt modelId="{DE52B801-B764-4EE3-BE75-A60E727859D2}" type="parTrans" cxnId="{8F90DF56-E5CD-4D54-A77B-59D2C1D238D3}">
      <dgm:prSet/>
      <dgm:spPr/>
      <dgm:t>
        <a:bodyPr/>
        <a:lstStyle/>
        <a:p>
          <a:endParaRPr lang="en-GB" sz="1400"/>
        </a:p>
      </dgm:t>
    </dgm:pt>
    <dgm:pt modelId="{81A8CCFA-14DC-4629-86E6-3941CE9AA42E}">
      <dgm:prSet custT="1"/>
      <dgm:spPr>
        <a:noFill/>
        <a:ln w="28575">
          <a:solidFill>
            <a:srgbClr val="767978"/>
          </a:solidFill>
        </a:ln>
      </dgm:spPr>
      <dgm:t>
        <a:bodyPr/>
        <a:lstStyle/>
        <a:p>
          <a:r>
            <a:rPr lang="en-US" sz="1400" dirty="0">
              <a:solidFill>
                <a:srgbClr val="767978"/>
              </a:solidFill>
              <a:latin typeface="+mn-lt"/>
            </a:rPr>
            <a:t>Linen management tips </a:t>
          </a:r>
          <a:r>
            <a:rPr lang="mr-IN" sz="1400" dirty="0">
              <a:solidFill>
                <a:srgbClr val="767978"/>
              </a:solidFill>
              <a:latin typeface="+mn-lt"/>
            </a:rPr>
            <a:t>–</a:t>
          </a:r>
          <a:r>
            <a:rPr lang="en-US" sz="1400" dirty="0">
              <a:solidFill>
                <a:srgbClr val="767978"/>
              </a:solidFill>
              <a:latin typeface="+mn-lt"/>
            </a:rPr>
            <a:t> after reopening</a:t>
          </a:r>
        </a:p>
      </dgm:t>
    </dgm:pt>
    <dgm:pt modelId="{BBF3CD4B-F4CB-468A-9FAC-3AB7B8304EA3}" type="sibTrans" cxnId="{620337D0-BAAA-4046-B7EA-21E9C930E066}">
      <dgm:prSet/>
      <dgm:spPr/>
      <dgm:t>
        <a:bodyPr/>
        <a:lstStyle/>
        <a:p>
          <a:endParaRPr lang="en-GB" sz="1400"/>
        </a:p>
      </dgm:t>
    </dgm:pt>
    <dgm:pt modelId="{76417A6F-8058-4247-8C57-ADD5C68E4A50}" type="parTrans" cxnId="{620337D0-BAAA-4046-B7EA-21E9C930E066}">
      <dgm:prSet/>
      <dgm:spPr/>
      <dgm:t>
        <a:bodyPr/>
        <a:lstStyle/>
        <a:p>
          <a:endParaRPr lang="en-GB" sz="1400"/>
        </a:p>
      </dgm:t>
    </dgm:pt>
    <dgm:pt modelId="{487C201E-52DE-014A-80DA-7C0D0C88342B}">
      <dgm:prSet custT="1"/>
      <dgm:spPr>
        <a:solidFill>
          <a:schemeClr val="bg1"/>
        </a:solidFill>
        <a:ln w="22225">
          <a:solidFill>
            <a:srgbClr val="767978"/>
          </a:solidFill>
        </a:ln>
      </dgm:spPr>
      <dgm:t>
        <a:bodyPr/>
        <a:lstStyle/>
        <a:p>
          <a:r>
            <a:rPr lang="en-US" sz="1400" dirty="0">
              <a:solidFill>
                <a:srgbClr val="767978"/>
              </a:solidFill>
              <a:latin typeface="Graphik Regular" panose="020B0503030202060203" pitchFamily="34" charset="0"/>
              <a:ea typeface="Calibri"/>
              <a:cs typeface="Calibri"/>
              <a:sym typeface="Calibri"/>
            </a:rPr>
            <a:t>Strengthening our Partnership with Linen For Life</a:t>
          </a:r>
          <a:r>
            <a:rPr lang="en-US" sz="1400" baseline="30000" dirty="0">
              <a:solidFill>
                <a:srgbClr val="767978"/>
              </a:solidFill>
              <a:latin typeface="Graphik Regular" panose="020B0503030202060203" pitchFamily="34" charset="0"/>
              <a:ea typeface="Calibri"/>
              <a:cs typeface="Calibri"/>
              <a:sym typeface="Calibri"/>
            </a:rPr>
            <a:t>TM</a:t>
          </a:r>
          <a:endParaRPr lang="en-GB" sz="1400" noProof="0" dirty="0">
            <a:solidFill>
              <a:srgbClr val="767978"/>
            </a:solidFill>
            <a:latin typeface="Graphik Regular" panose="020B0503030202060203" pitchFamily="34" charset="0"/>
          </a:endParaRPr>
        </a:p>
      </dgm:t>
    </dgm:pt>
    <dgm:pt modelId="{3F824561-65FC-DA45-BD42-0A4047AADBF4}" type="parTrans" cxnId="{56467602-1F72-FB4E-B30B-67FD49EEB67D}">
      <dgm:prSet/>
      <dgm:spPr/>
      <dgm:t>
        <a:bodyPr/>
        <a:lstStyle/>
        <a:p>
          <a:endParaRPr lang="nl-NL"/>
        </a:p>
      </dgm:t>
    </dgm:pt>
    <dgm:pt modelId="{052DCF5C-10BF-D24E-840B-71863242C113}" type="sibTrans" cxnId="{56467602-1F72-FB4E-B30B-67FD49EEB67D}">
      <dgm:prSet/>
      <dgm:spPr/>
      <dgm:t>
        <a:bodyPr/>
        <a:lstStyle/>
        <a:p>
          <a:endParaRPr lang="nl-NL"/>
        </a:p>
      </dgm:t>
    </dgm:pt>
    <dgm:pt modelId="{D0C659A0-EDA9-274A-A188-D12F657A1A9B}">
      <dgm:prSet custT="1"/>
      <dgm:spPr>
        <a:solidFill>
          <a:schemeClr val="bg1"/>
        </a:solidFill>
        <a:ln w="25400">
          <a:solidFill>
            <a:srgbClr val="767978"/>
          </a:solidFill>
        </a:ln>
      </dgm:spPr>
      <dgm:t>
        <a:bodyPr/>
        <a:lstStyle/>
        <a:p>
          <a:r>
            <a:rPr lang="nl-NL" sz="1400" dirty="0">
              <a:solidFill>
                <a:srgbClr val="767978"/>
              </a:solidFill>
              <a:latin typeface="Graphik Regular" panose="020B0503030202060203" pitchFamily="34" charset="0"/>
            </a:rPr>
            <a:t>Laundry </a:t>
          </a:r>
          <a:r>
            <a:rPr lang="mr-IN" sz="1400" dirty="0">
              <a:solidFill>
                <a:srgbClr val="767978"/>
              </a:solidFill>
              <a:latin typeface="Graphik Regular" panose="020B0503030202060203" pitchFamily="34" charset="0"/>
            </a:rPr>
            <a:t>–</a:t>
          </a:r>
          <a:r>
            <a:rPr lang="nl-NL" sz="1400" dirty="0">
              <a:solidFill>
                <a:srgbClr val="767978"/>
              </a:solidFill>
              <a:latin typeface="Graphik Regular" panose="020B0503030202060203" pitchFamily="34" charset="0"/>
            </a:rPr>
            <a:t> post spotting</a:t>
          </a:r>
        </a:p>
      </dgm:t>
    </dgm:pt>
    <dgm:pt modelId="{A8DB0E45-EC8E-3047-8228-9B35BB1A6C21}" type="parTrans" cxnId="{ED11DD40-E962-C047-9916-BC531BB33D8C}">
      <dgm:prSet/>
      <dgm:spPr/>
      <dgm:t>
        <a:bodyPr/>
        <a:lstStyle/>
        <a:p>
          <a:endParaRPr lang="nl-NL"/>
        </a:p>
      </dgm:t>
    </dgm:pt>
    <dgm:pt modelId="{AC380A75-9366-384F-A4D4-C25EBEFE0CDE}" type="sibTrans" cxnId="{ED11DD40-E962-C047-9916-BC531BB33D8C}">
      <dgm:prSet/>
      <dgm:spPr/>
      <dgm:t>
        <a:bodyPr/>
        <a:lstStyle/>
        <a:p>
          <a:endParaRPr lang="nl-NL"/>
        </a:p>
      </dgm:t>
    </dgm:pt>
    <dgm:pt modelId="{5D4F6389-EB67-49D3-85F1-BF31D206733B}" type="pres">
      <dgm:prSet presAssocID="{C26D4C7B-76CD-4979-A805-D70C2D257332}" presName="diagram" presStyleCnt="0">
        <dgm:presLayoutVars>
          <dgm:dir/>
          <dgm:resizeHandles val="exact"/>
        </dgm:presLayoutVars>
      </dgm:prSet>
      <dgm:spPr/>
      <dgm:t>
        <a:bodyPr/>
        <a:lstStyle/>
        <a:p>
          <a:endParaRPr lang="en-US"/>
        </a:p>
      </dgm:t>
    </dgm:pt>
    <dgm:pt modelId="{E81DB692-93AC-456C-A790-07EAE4B78FB8}" type="pres">
      <dgm:prSet presAssocID="{7F3A1B83-BFA4-4639-A964-6ADDD6ED4FD6}" presName="node" presStyleLbl="node1" presStyleIdx="0" presStyleCnt="8">
        <dgm:presLayoutVars>
          <dgm:bulletEnabled val="1"/>
        </dgm:presLayoutVars>
      </dgm:prSet>
      <dgm:spPr/>
      <dgm:t>
        <a:bodyPr/>
        <a:lstStyle/>
        <a:p>
          <a:endParaRPr lang="en-US"/>
        </a:p>
      </dgm:t>
    </dgm:pt>
    <dgm:pt modelId="{4E1535B2-DD09-4F02-8A50-014A8245FA5C}" type="pres">
      <dgm:prSet presAssocID="{22B80992-7B5B-4961-8089-9F530D871AB6}" presName="sibTrans" presStyleCnt="0"/>
      <dgm:spPr/>
    </dgm:pt>
    <dgm:pt modelId="{6EB615C5-2916-4819-9D00-BD7E00E67B3B}" type="pres">
      <dgm:prSet presAssocID="{58F0F78D-7438-4CCD-B3CB-A30E4F99537C}" presName="node" presStyleLbl="node1" presStyleIdx="1" presStyleCnt="8">
        <dgm:presLayoutVars>
          <dgm:bulletEnabled val="1"/>
        </dgm:presLayoutVars>
      </dgm:prSet>
      <dgm:spPr/>
      <dgm:t>
        <a:bodyPr/>
        <a:lstStyle/>
        <a:p>
          <a:endParaRPr lang="en-US"/>
        </a:p>
      </dgm:t>
    </dgm:pt>
    <dgm:pt modelId="{3F5A3CD2-2650-469C-92F1-78F08D1B3F6C}" type="pres">
      <dgm:prSet presAssocID="{95D621BB-6EBA-4EF3-8844-78402791DFF4}" presName="sibTrans" presStyleCnt="0"/>
      <dgm:spPr/>
    </dgm:pt>
    <dgm:pt modelId="{C66A4058-CE3A-401F-A1B9-D3326270D24E}" type="pres">
      <dgm:prSet presAssocID="{F81ECA89-D488-459C-A166-2CCD7506D9A5}" presName="node" presStyleLbl="node1" presStyleIdx="2" presStyleCnt="8">
        <dgm:presLayoutVars>
          <dgm:bulletEnabled val="1"/>
        </dgm:presLayoutVars>
      </dgm:prSet>
      <dgm:spPr/>
      <dgm:t>
        <a:bodyPr/>
        <a:lstStyle/>
        <a:p>
          <a:endParaRPr lang="en-US"/>
        </a:p>
      </dgm:t>
    </dgm:pt>
    <dgm:pt modelId="{985E014A-CF4D-4C95-A376-6DFE25566D0F}" type="pres">
      <dgm:prSet presAssocID="{E441C269-167A-43AE-9848-941915222627}" presName="sibTrans" presStyleCnt="0"/>
      <dgm:spPr/>
    </dgm:pt>
    <dgm:pt modelId="{FC462F34-8CE8-4B6C-9E3E-7FAF3B139126}" type="pres">
      <dgm:prSet presAssocID="{13206CA0-0903-4741-8C48-806F39E39873}" presName="node" presStyleLbl="node1" presStyleIdx="3" presStyleCnt="8">
        <dgm:presLayoutVars>
          <dgm:bulletEnabled val="1"/>
        </dgm:presLayoutVars>
      </dgm:prSet>
      <dgm:spPr/>
      <dgm:t>
        <a:bodyPr/>
        <a:lstStyle/>
        <a:p>
          <a:endParaRPr lang="en-US"/>
        </a:p>
      </dgm:t>
    </dgm:pt>
    <dgm:pt modelId="{A2413A3B-1DB6-4612-BFD3-B2F58C6CEC95}" type="pres">
      <dgm:prSet presAssocID="{A883FEFF-8237-4E7A-B9FF-15FF2D1EEC03}" presName="sibTrans" presStyleCnt="0"/>
      <dgm:spPr/>
    </dgm:pt>
    <dgm:pt modelId="{11AC7D7A-72B6-4B8D-AC89-EBDECB63B506}" type="pres">
      <dgm:prSet presAssocID="{F9FC0C83-9FB9-48A2-8A87-046F113FF741}" presName="node" presStyleLbl="node1" presStyleIdx="4" presStyleCnt="8">
        <dgm:presLayoutVars>
          <dgm:bulletEnabled val="1"/>
        </dgm:presLayoutVars>
      </dgm:prSet>
      <dgm:spPr/>
      <dgm:t>
        <a:bodyPr/>
        <a:lstStyle/>
        <a:p>
          <a:endParaRPr lang="en-US"/>
        </a:p>
      </dgm:t>
    </dgm:pt>
    <dgm:pt modelId="{B2C8F48B-563D-4F4C-8321-F50D9BF28CF3}" type="pres">
      <dgm:prSet presAssocID="{0793F389-50BC-4D29-B4F5-8A63401B923B}" presName="sibTrans" presStyleCnt="0"/>
      <dgm:spPr/>
    </dgm:pt>
    <dgm:pt modelId="{A105B83C-63FB-4A4B-9FAC-35234FCF6EA5}" type="pres">
      <dgm:prSet presAssocID="{81A8CCFA-14DC-4629-86E6-3941CE9AA42E}" presName="node" presStyleLbl="node1" presStyleIdx="5" presStyleCnt="8">
        <dgm:presLayoutVars>
          <dgm:bulletEnabled val="1"/>
        </dgm:presLayoutVars>
      </dgm:prSet>
      <dgm:spPr/>
      <dgm:t>
        <a:bodyPr/>
        <a:lstStyle/>
        <a:p>
          <a:endParaRPr lang="en-US"/>
        </a:p>
      </dgm:t>
    </dgm:pt>
    <dgm:pt modelId="{F7F2CD48-01DC-49A8-8896-6B38C16303B3}" type="pres">
      <dgm:prSet presAssocID="{BBF3CD4B-F4CB-468A-9FAC-3AB7B8304EA3}" presName="sibTrans" presStyleCnt="0"/>
      <dgm:spPr/>
    </dgm:pt>
    <dgm:pt modelId="{9899927F-B84A-1944-9387-D65ED20A5F82}" type="pres">
      <dgm:prSet presAssocID="{D0C659A0-EDA9-274A-A188-D12F657A1A9B}" presName="node" presStyleLbl="node1" presStyleIdx="6" presStyleCnt="8">
        <dgm:presLayoutVars>
          <dgm:bulletEnabled val="1"/>
        </dgm:presLayoutVars>
      </dgm:prSet>
      <dgm:spPr/>
      <dgm:t>
        <a:bodyPr/>
        <a:lstStyle/>
        <a:p>
          <a:endParaRPr lang="en-US"/>
        </a:p>
      </dgm:t>
    </dgm:pt>
    <dgm:pt modelId="{AFB01D03-264C-5C43-A8BD-141AD35B37FA}" type="pres">
      <dgm:prSet presAssocID="{AC380A75-9366-384F-A4D4-C25EBEFE0CDE}" presName="sibTrans" presStyleCnt="0"/>
      <dgm:spPr/>
    </dgm:pt>
    <dgm:pt modelId="{0DC1D61D-89C8-154C-84C8-2A6BB5913741}" type="pres">
      <dgm:prSet presAssocID="{487C201E-52DE-014A-80DA-7C0D0C88342B}" presName="node" presStyleLbl="node1" presStyleIdx="7" presStyleCnt="8">
        <dgm:presLayoutVars>
          <dgm:bulletEnabled val="1"/>
        </dgm:presLayoutVars>
      </dgm:prSet>
      <dgm:spPr/>
      <dgm:t>
        <a:bodyPr/>
        <a:lstStyle/>
        <a:p>
          <a:endParaRPr lang="en-US"/>
        </a:p>
      </dgm:t>
    </dgm:pt>
  </dgm:ptLst>
  <dgm:cxnLst>
    <dgm:cxn modelId="{B109C7BD-4866-4DBD-823B-A9A6A6F450F9}" srcId="{C26D4C7B-76CD-4979-A805-D70C2D257332}" destId="{F81ECA89-D488-459C-A166-2CCD7506D9A5}" srcOrd="2" destOrd="0" parTransId="{968F349C-A1E3-4C71-BE5C-369D8975B8CB}" sibTransId="{E441C269-167A-43AE-9848-941915222627}"/>
    <dgm:cxn modelId="{DB64D898-A258-364D-8267-920DF0C9F62B}" type="presOf" srcId="{7F3A1B83-BFA4-4639-A964-6ADDD6ED4FD6}" destId="{E81DB692-93AC-456C-A790-07EAE4B78FB8}" srcOrd="0" destOrd="0" presId="urn:microsoft.com/office/officeart/2005/8/layout/default"/>
    <dgm:cxn modelId="{F168970B-549B-F043-87ED-A957BA138939}" type="presOf" srcId="{13206CA0-0903-4741-8C48-806F39E39873}" destId="{FC462F34-8CE8-4B6C-9E3E-7FAF3B139126}" srcOrd="0" destOrd="0" presId="urn:microsoft.com/office/officeart/2005/8/layout/default"/>
    <dgm:cxn modelId="{56467602-1F72-FB4E-B30B-67FD49EEB67D}" srcId="{C26D4C7B-76CD-4979-A805-D70C2D257332}" destId="{487C201E-52DE-014A-80DA-7C0D0C88342B}" srcOrd="7" destOrd="0" parTransId="{3F824561-65FC-DA45-BD42-0A4047AADBF4}" sibTransId="{052DCF5C-10BF-D24E-840B-71863242C113}"/>
    <dgm:cxn modelId="{3CD3FB15-A6D9-4093-9EFB-4F638E3FD512}" srcId="{C26D4C7B-76CD-4979-A805-D70C2D257332}" destId="{7F3A1B83-BFA4-4639-A964-6ADDD6ED4FD6}" srcOrd="0" destOrd="0" parTransId="{18D732AF-D74D-412A-9886-F594DFE4E8E9}" sibTransId="{22B80992-7B5B-4961-8089-9F530D871AB6}"/>
    <dgm:cxn modelId="{620337D0-BAAA-4046-B7EA-21E9C930E066}" srcId="{C26D4C7B-76CD-4979-A805-D70C2D257332}" destId="{81A8CCFA-14DC-4629-86E6-3941CE9AA42E}" srcOrd="5" destOrd="0" parTransId="{76417A6F-8058-4247-8C57-ADD5C68E4A50}" sibTransId="{BBF3CD4B-F4CB-468A-9FAC-3AB7B8304EA3}"/>
    <dgm:cxn modelId="{DF22A032-FEA3-A347-8819-5AB273F32576}" type="presOf" srcId="{58F0F78D-7438-4CCD-B3CB-A30E4F99537C}" destId="{6EB615C5-2916-4819-9D00-BD7E00E67B3B}" srcOrd="0" destOrd="0" presId="urn:microsoft.com/office/officeart/2005/8/layout/default"/>
    <dgm:cxn modelId="{199D3757-1A6A-4D02-9B9A-440C974810F5}" srcId="{C26D4C7B-76CD-4979-A805-D70C2D257332}" destId="{58F0F78D-7438-4CCD-B3CB-A30E4F99537C}" srcOrd="1" destOrd="0" parTransId="{1231956B-2DD2-4B24-8C5D-21A99ECCBE2D}" sibTransId="{95D621BB-6EBA-4EF3-8844-78402791DFF4}"/>
    <dgm:cxn modelId="{7D0C7E68-6BB7-8146-A130-7C0F820F5BF5}" type="presOf" srcId="{487C201E-52DE-014A-80DA-7C0D0C88342B}" destId="{0DC1D61D-89C8-154C-84C8-2A6BB5913741}" srcOrd="0" destOrd="0" presId="urn:microsoft.com/office/officeart/2005/8/layout/default"/>
    <dgm:cxn modelId="{8F90DF56-E5CD-4D54-A77B-59D2C1D238D3}" srcId="{C26D4C7B-76CD-4979-A805-D70C2D257332}" destId="{F9FC0C83-9FB9-48A2-8A87-046F113FF741}" srcOrd="4" destOrd="0" parTransId="{DE52B801-B764-4EE3-BE75-A60E727859D2}" sibTransId="{0793F389-50BC-4D29-B4F5-8A63401B923B}"/>
    <dgm:cxn modelId="{FE9C7CD7-A264-488C-9B4D-9F664E6FE7CA}" type="presOf" srcId="{C26D4C7B-76CD-4979-A805-D70C2D257332}" destId="{5D4F6389-EB67-49D3-85F1-BF31D206733B}" srcOrd="0" destOrd="0" presId="urn:microsoft.com/office/officeart/2005/8/layout/default"/>
    <dgm:cxn modelId="{632CEEDA-EA7E-034B-AA73-FA85FE40A5C7}" type="presOf" srcId="{81A8CCFA-14DC-4629-86E6-3941CE9AA42E}" destId="{A105B83C-63FB-4A4B-9FAC-35234FCF6EA5}" srcOrd="0" destOrd="0" presId="urn:microsoft.com/office/officeart/2005/8/layout/default"/>
    <dgm:cxn modelId="{ED11DD40-E962-C047-9916-BC531BB33D8C}" srcId="{C26D4C7B-76CD-4979-A805-D70C2D257332}" destId="{D0C659A0-EDA9-274A-A188-D12F657A1A9B}" srcOrd="6" destOrd="0" parTransId="{A8DB0E45-EC8E-3047-8228-9B35BB1A6C21}" sibTransId="{AC380A75-9366-384F-A4D4-C25EBEFE0CDE}"/>
    <dgm:cxn modelId="{C1CD11E5-F245-634E-9EB1-88084FEAB0F1}" type="presOf" srcId="{F81ECA89-D488-459C-A166-2CCD7506D9A5}" destId="{C66A4058-CE3A-401F-A1B9-D3326270D24E}" srcOrd="0" destOrd="0" presId="urn:microsoft.com/office/officeart/2005/8/layout/default"/>
    <dgm:cxn modelId="{D5DB0C9B-B00D-4E8B-BACB-5C4D5E901554}" srcId="{C26D4C7B-76CD-4979-A805-D70C2D257332}" destId="{13206CA0-0903-4741-8C48-806F39E39873}" srcOrd="3" destOrd="0" parTransId="{74695F48-1EFD-42F4-9A81-7809429B1198}" sibTransId="{A883FEFF-8237-4E7A-B9FF-15FF2D1EEC03}"/>
    <dgm:cxn modelId="{81AC1856-5E4B-3C4A-BB60-F8361972FDB1}" type="presOf" srcId="{D0C659A0-EDA9-274A-A188-D12F657A1A9B}" destId="{9899927F-B84A-1944-9387-D65ED20A5F82}" srcOrd="0" destOrd="0" presId="urn:microsoft.com/office/officeart/2005/8/layout/default"/>
    <dgm:cxn modelId="{5B34D82E-F198-1640-97F3-FAF4F5410F81}" type="presOf" srcId="{F9FC0C83-9FB9-48A2-8A87-046F113FF741}" destId="{11AC7D7A-72B6-4B8D-AC89-EBDECB63B506}" srcOrd="0" destOrd="0" presId="urn:microsoft.com/office/officeart/2005/8/layout/default"/>
    <dgm:cxn modelId="{3B35CD50-4D63-0245-8BC2-398A9B0742CA}" type="presParOf" srcId="{5D4F6389-EB67-49D3-85F1-BF31D206733B}" destId="{E81DB692-93AC-456C-A790-07EAE4B78FB8}" srcOrd="0" destOrd="0" presId="urn:microsoft.com/office/officeart/2005/8/layout/default"/>
    <dgm:cxn modelId="{8B41E0C1-3373-3B4E-9F57-89AE0B9955BB}" type="presParOf" srcId="{5D4F6389-EB67-49D3-85F1-BF31D206733B}" destId="{4E1535B2-DD09-4F02-8A50-014A8245FA5C}" srcOrd="1" destOrd="0" presId="urn:microsoft.com/office/officeart/2005/8/layout/default"/>
    <dgm:cxn modelId="{5B501EB3-F53E-9440-A2FD-535960A3475D}" type="presParOf" srcId="{5D4F6389-EB67-49D3-85F1-BF31D206733B}" destId="{6EB615C5-2916-4819-9D00-BD7E00E67B3B}" srcOrd="2" destOrd="0" presId="urn:microsoft.com/office/officeart/2005/8/layout/default"/>
    <dgm:cxn modelId="{C6329880-C407-9E43-B8A2-7A98B3792DD5}" type="presParOf" srcId="{5D4F6389-EB67-49D3-85F1-BF31D206733B}" destId="{3F5A3CD2-2650-469C-92F1-78F08D1B3F6C}" srcOrd="3" destOrd="0" presId="urn:microsoft.com/office/officeart/2005/8/layout/default"/>
    <dgm:cxn modelId="{5BAC609E-5EDA-4440-8A98-7541672A9474}" type="presParOf" srcId="{5D4F6389-EB67-49D3-85F1-BF31D206733B}" destId="{C66A4058-CE3A-401F-A1B9-D3326270D24E}" srcOrd="4" destOrd="0" presId="urn:microsoft.com/office/officeart/2005/8/layout/default"/>
    <dgm:cxn modelId="{9A241CCF-381B-F64F-8280-4FD08400C961}" type="presParOf" srcId="{5D4F6389-EB67-49D3-85F1-BF31D206733B}" destId="{985E014A-CF4D-4C95-A376-6DFE25566D0F}" srcOrd="5" destOrd="0" presId="urn:microsoft.com/office/officeart/2005/8/layout/default"/>
    <dgm:cxn modelId="{7F638FA2-18C4-5645-949F-99AA0A5A68A4}" type="presParOf" srcId="{5D4F6389-EB67-49D3-85F1-BF31D206733B}" destId="{FC462F34-8CE8-4B6C-9E3E-7FAF3B139126}" srcOrd="6" destOrd="0" presId="urn:microsoft.com/office/officeart/2005/8/layout/default"/>
    <dgm:cxn modelId="{4275A7BF-7B3D-B54B-BFA1-581FE2E6DA7C}" type="presParOf" srcId="{5D4F6389-EB67-49D3-85F1-BF31D206733B}" destId="{A2413A3B-1DB6-4612-BFD3-B2F58C6CEC95}" srcOrd="7" destOrd="0" presId="urn:microsoft.com/office/officeart/2005/8/layout/default"/>
    <dgm:cxn modelId="{DF32F415-F1D2-7545-A842-F002C1DAD341}" type="presParOf" srcId="{5D4F6389-EB67-49D3-85F1-BF31D206733B}" destId="{11AC7D7A-72B6-4B8D-AC89-EBDECB63B506}" srcOrd="8" destOrd="0" presId="urn:microsoft.com/office/officeart/2005/8/layout/default"/>
    <dgm:cxn modelId="{F4EFB50C-5B1F-4D46-895F-A28BF444CFAB}" type="presParOf" srcId="{5D4F6389-EB67-49D3-85F1-BF31D206733B}" destId="{B2C8F48B-563D-4F4C-8321-F50D9BF28CF3}" srcOrd="9" destOrd="0" presId="urn:microsoft.com/office/officeart/2005/8/layout/default"/>
    <dgm:cxn modelId="{3C8C3373-F261-E945-B2BC-25E49F0EBECA}" type="presParOf" srcId="{5D4F6389-EB67-49D3-85F1-BF31D206733B}" destId="{A105B83C-63FB-4A4B-9FAC-35234FCF6EA5}" srcOrd="10" destOrd="0" presId="urn:microsoft.com/office/officeart/2005/8/layout/default"/>
    <dgm:cxn modelId="{90FACB95-6C37-0D43-B1F0-D758597A0AF0}" type="presParOf" srcId="{5D4F6389-EB67-49D3-85F1-BF31D206733B}" destId="{F7F2CD48-01DC-49A8-8896-6B38C16303B3}" srcOrd="11" destOrd="0" presId="urn:microsoft.com/office/officeart/2005/8/layout/default"/>
    <dgm:cxn modelId="{80658C5E-7C78-F942-9CCB-671A945DE08C}" type="presParOf" srcId="{5D4F6389-EB67-49D3-85F1-BF31D206733B}" destId="{9899927F-B84A-1944-9387-D65ED20A5F82}" srcOrd="12" destOrd="0" presId="urn:microsoft.com/office/officeart/2005/8/layout/default"/>
    <dgm:cxn modelId="{BF9E525A-44FD-3E48-B6D8-238E0B155C51}" type="presParOf" srcId="{5D4F6389-EB67-49D3-85F1-BF31D206733B}" destId="{AFB01D03-264C-5C43-A8BD-141AD35B37FA}" srcOrd="13" destOrd="0" presId="urn:microsoft.com/office/officeart/2005/8/layout/default"/>
    <dgm:cxn modelId="{05543428-76FF-B44A-A4C2-A70B1AC91950}" type="presParOf" srcId="{5D4F6389-EB67-49D3-85F1-BF31D206733B}" destId="{0DC1D61D-89C8-154C-84C8-2A6BB5913741}" srcOrd="14" destOrd="0" presId="urn:microsoft.com/office/officeart/2005/8/layout/default"/>
  </dgm:cxnLst>
  <dgm:bg/>
  <dgm:whole>
    <a:ln w="1905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DB692-93AC-456C-A790-07EAE4B78FB8}">
      <dsp:nvSpPr>
        <dsp:cNvPr id="0" name=""/>
        <dsp:cNvSpPr/>
      </dsp:nvSpPr>
      <dsp:spPr>
        <a:xfrm>
          <a:off x="2199" y="56166"/>
          <a:ext cx="1744805" cy="1046883"/>
        </a:xfrm>
        <a:prstGeom prst="rect">
          <a:avLst/>
        </a:prstGeom>
        <a:noFill/>
        <a:ln w="28575" cap="flat" cmpd="sng" algn="ctr">
          <a:solidFill>
            <a:srgbClr val="76797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rgbClr val="767978"/>
              </a:solidFill>
              <a:latin typeface="Graphik Regular" panose="020B0503030202060203" pitchFamily="34" charset="0"/>
            </a:rPr>
            <a:t>COVID-19 recommendations for the wash process</a:t>
          </a:r>
          <a:endParaRPr lang="en-GB" sz="1400" kern="1200" dirty="0">
            <a:solidFill>
              <a:srgbClr val="767978"/>
            </a:solidFill>
            <a:latin typeface="Graphik Regular" panose="020B0503030202060203" pitchFamily="34" charset="0"/>
          </a:endParaRPr>
        </a:p>
      </dsp:txBody>
      <dsp:txXfrm>
        <a:off x="2199" y="56166"/>
        <a:ext cx="1744805" cy="1046883"/>
      </dsp:txXfrm>
    </dsp:sp>
    <dsp:sp modelId="{6EB615C5-2916-4819-9D00-BD7E00E67B3B}">
      <dsp:nvSpPr>
        <dsp:cNvPr id="0" name=""/>
        <dsp:cNvSpPr/>
      </dsp:nvSpPr>
      <dsp:spPr>
        <a:xfrm>
          <a:off x="1921485" y="56166"/>
          <a:ext cx="1744805" cy="1046883"/>
        </a:xfrm>
        <a:prstGeom prst="rect">
          <a:avLst/>
        </a:prstGeom>
        <a:noFill/>
        <a:ln w="28575" cap="flat" cmpd="sng" algn="ctr">
          <a:solidFill>
            <a:srgbClr val="76797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buFontTx/>
            <a:buNone/>
          </a:pPr>
          <a:r>
            <a:rPr lang="en-US" sz="1400" kern="1200" dirty="0">
              <a:solidFill>
                <a:srgbClr val="767978"/>
              </a:solidFill>
              <a:latin typeface="Graphik Regular" panose="020B0503030202060203" pitchFamily="34" charset="0"/>
              <a:ea typeface="Calibri"/>
              <a:cs typeface="Calibri"/>
              <a:sym typeface="Calibri"/>
            </a:rPr>
            <a:t>Laundry room cleaning procedure</a:t>
          </a:r>
          <a:endParaRPr lang="en-GB" sz="1400" kern="1200" dirty="0">
            <a:solidFill>
              <a:srgbClr val="767978"/>
            </a:solidFill>
            <a:latin typeface="Graphik Regular" panose="020B0503030202060203" pitchFamily="34" charset="0"/>
          </a:endParaRPr>
        </a:p>
      </dsp:txBody>
      <dsp:txXfrm>
        <a:off x="1921485" y="56166"/>
        <a:ext cx="1744805" cy="1046883"/>
      </dsp:txXfrm>
    </dsp:sp>
    <dsp:sp modelId="{C66A4058-CE3A-401F-A1B9-D3326270D24E}">
      <dsp:nvSpPr>
        <dsp:cNvPr id="0" name=""/>
        <dsp:cNvSpPr/>
      </dsp:nvSpPr>
      <dsp:spPr>
        <a:xfrm>
          <a:off x="3840771" y="56166"/>
          <a:ext cx="1744805" cy="1046883"/>
        </a:xfrm>
        <a:prstGeom prst="rect">
          <a:avLst/>
        </a:prstGeom>
        <a:noFill/>
        <a:ln w="28575" cap="flat" cmpd="sng" algn="ctr">
          <a:solidFill>
            <a:srgbClr val="76797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rgbClr val="767978"/>
              </a:solidFill>
              <a:latin typeface="Graphik Regular" panose="020B0503030202060203" pitchFamily="34" charset="0"/>
              <a:ea typeface="Calibri"/>
              <a:cs typeface="Calibri"/>
              <a:sym typeface="Calibri"/>
            </a:rPr>
            <a:t>Linen management tips</a:t>
          </a:r>
          <a:endParaRPr lang="en-US" sz="1400" kern="1200" dirty="0">
            <a:solidFill>
              <a:srgbClr val="767978"/>
            </a:solidFill>
            <a:latin typeface="Graphik Regular" panose="020B0503030202060203" pitchFamily="34" charset="0"/>
          </a:endParaRPr>
        </a:p>
      </dsp:txBody>
      <dsp:txXfrm>
        <a:off x="3840771" y="56166"/>
        <a:ext cx="1744805" cy="1046883"/>
      </dsp:txXfrm>
    </dsp:sp>
    <dsp:sp modelId="{FC462F34-8CE8-4B6C-9E3E-7FAF3B139126}">
      <dsp:nvSpPr>
        <dsp:cNvPr id="0" name=""/>
        <dsp:cNvSpPr/>
      </dsp:nvSpPr>
      <dsp:spPr>
        <a:xfrm>
          <a:off x="5760057" y="56166"/>
          <a:ext cx="1744805" cy="1046883"/>
        </a:xfrm>
        <a:prstGeom prst="rect">
          <a:avLst/>
        </a:prstGeom>
        <a:noFill/>
        <a:ln w="28575" cap="flat" cmpd="sng" algn="ctr">
          <a:solidFill>
            <a:srgbClr val="76797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rgbClr val="767978"/>
              </a:solidFill>
              <a:latin typeface="Graphik Regular" panose="020B0503030202060203" pitchFamily="34" charset="0"/>
              <a:ea typeface="Calibri"/>
              <a:cs typeface="Calibri"/>
              <a:sym typeface="Calibri"/>
            </a:rPr>
            <a:t>Laundry room cleaning procedure</a:t>
          </a:r>
          <a:endParaRPr lang="en-US" sz="1400" kern="1200" dirty="0">
            <a:solidFill>
              <a:srgbClr val="767978"/>
            </a:solidFill>
            <a:latin typeface="Graphik Regular" panose="020B0503030202060203" pitchFamily="34" charset="0"/>
          </a:endParaRPr>
        </a:p>
      </dsp:txBody>
      <dsp:txXfrm>
        <a:off x="5760057" y="56166"/>
        <a:ext cx="1744805" cy="1046883"/>
      </dsp:txXfrm>
    </dsp:sp>
    <dsp:sp modelId="{11AC7D7A-72B6-4B8D-AC89-EBDECB63B506}">
      <dsp:nvSpPr>
        <dsp:cNvPr id="0" name=""/>
        <dsp:cNvSpPr/>
      </dsp:nvSpPr>
      <dsp:spPr>
        <a:xfrm>
          <a:off x="2199" y="1277530"/>
          <a:ext cx="1744805" cy="1046883"/>
        </a:xfrm>
        <a:prstGeom prst="rect">
          <a:avLst/>
        </a:prstGeom>
        <a:noFill/>
        <a:ln w="28575" cap="flat" cmpd="sng" algn="ctr">
          <a:solidFill>
            <a:srgbClr val="76797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rgbClr val="767978"/>
              </a:solidFill>
              <a:latin typeface="Graphik Regular" panose="020B0503030202060203" pitchFamily="34" charset="0"/>
              <a:ea typeface="Calibri"/>
              <a:cs typeface="Calibri"/>
              <a:sym typeface="Calibri"/>
            </a:rPr>
            <a:t>Linen management tips- before reopening</a:t>
          </a:r>
          <a:endParaRPr lang="en-US" sz="1400" kern="1200" dirty="0">
            <a:solidFill>
              <a:srgbClr val="767978"/>
            </a:solidFill>
            <a:latin typeface="Graphik Regular" panose="020B0503030202060203" pitchFamily="34" charset="0"/>
          </a:endParaRPr>
        </a:p>
      </dsp:txBody>
      <dsp:txXfrm>
        <a:off x="2199" y="1277530"/>
        <a:ext cx="1744805" cy="1046883"/>
      </dsp:txXfrm>
    </dsp:sp>
    <dsp:sp modelId="{A105B83C-63FB-4A4B-9FAC-35234FCF6EA5}">
      <dsp:nvSpPr>
        <dsp:cNvPr id="0" name=""/>
        <dsp:cNvSpPr/>
      </dsp:nvSpPr>
      <dsp:spPr>
        <a:xfrm>
          <a:off x="1921485" y="1277530"/>
          <a:ext cx="1744805" cy="1046883"/>
        </a:xfrm>
        <a:prstGeom prst="rect">
          <a:avLst/>
        </a:prstGeom>
        <a:noFill/>
        <a:ln w="28575" cap="flat" cmpd="sng" algn="ctr">
          <a:solidFill>
            <a:srgbClr val="76797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rgbClr val="767978"/>
              </a:solidFill>
              <a:latin typeface="+mn-lt"/>
            </a:rPr>
            <a:t>Linen management tips </a:t>
          </a:r>
          <a:r>
            <a:rPr lang="mr-IN" sz="1400" kern="1200" dirty="0">
              <a:solidFill>
                <a:srgbClr val="767978"/>
              </a:solidFill>
              <a:latin typeface="+mn-lt"/>
            </a:rPr>
            <a:t>–</a:t>
          </a:r>
          <a:r>
            <a:rPr lang="en-US" sz="1400" kern="1200" dirty="0">
              <a:solidFill>
                <a:srgbClr val="767978"/>
              </a:solidFill>
              <a:latin typeface="+mn-lt"/>
            </a:rPr>
            <a:t> after reopening</a:t>
          </a:r>
        </a:p>
      </dsp:txBody>
      <dsp:txXfrm>
        <a:off x="1921485" y="1277530"/>
        <a:ext cx="1744805" cy="1046883"/>
      </dsp:txXfrm>
    </dsp:sp>
    <dsp:sp modelId="{9899927F-B84A-1944-9387-D65ED20A5F82}">
      <dsp:nvSpPr>
        <dsp:cNvPr id="0" name=""/>
        <dsp:cNvSpPr/>
      </dsp:nvSpPr>
      <dsp:spPr>
        <a:xfrm>
          <a:off x="3840771" y="1277530"/>
          <a:ext cx="1744805" cy="1046883"/>
        </a:xfrm>
        <a:prstGeom prst="rect">
          <a:avLst/>
        </a:prstGeom>
        <a:solidFill>
          <a:schemeClr val="bg1"/>
        </a:solidFill>
        <a:ln w="25400" cap="flat" cmpd="sng" algn="ctr">
          <a:solidFill>
            <a:srgbClr val="76797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l-NL" sz="1400" kern="1200" dirty="0">
              <a:solidFill>
                <a:srgbClr val="767978"/>
              </a:solidFill>
              <a:latin typeface="Graphik Regular" panose="020B0503030202060203" pitchFamily="34" charset="0"/>
            </a:rPr>
            <a:t>Laundry </a:t>
          </a:r>
          <a:r>
            <a:rPr lang="mr-IN" sz="1400" kern="1200" dirty="0">
              <a:solidFill>
                <a:srgbClr val="767978"/>
              </a:solidFill>
              <a:latin typeface="Graphik Regular" panose="020B0503030202060203" pitchFamily="34" charset="0"/>
            </a:rPr>
            <a:t>–</a:t>
          </a:r>
          <a:r>
            <a:rPr lang="nl-NL" sz="1400" kern="1200" dirty="0">
              <a:solidFill>
                <a:srgbClr val="767978"/>
              </a:solidFill>
              <a:latin typeface="Graphik Regular" panose="020B0503030202060203" pitchFamily="34" charset="0"/>
            </a:rPr>
            <a:t> post spotting</a:t>
          </a:r>
        </a:p>
      </dsp:txBody>
      <dsp:txXfrm>
        <a:off x="3840771" y="1277530"/>
        <a:ext cx="1744805" cy="1046883"/>
      </dsp:txXfrm>
    </dsp:sp>
    <dsp:sp modelId="{0DC1D61D-89C8-154C-84C8-2A6BB5913741}">
      <dsp:nvSpPr>
        <dsp:cNvPr id="0" name=""/>
        <dsp:cNvSpPr/>
      </dsp:nvSpPr>
      <dsp:spPr>
        <a:xfrm>
          <a:off x="5760057" y="1277530"/>
          <a:ext cx="1744805" cy="1046883"/>
        </a:xfrm>
        <a:prstGeom prst="rect">
          <a:avLst/>
        </a:prstGeom>
        <a:solidFill>
          <a:schemeClr val="bg1"/>
        </a:solidFill>
        <a:ln w="22225" cap="flat" cmpd="sng" algn="ctr">
          <a:solidFill>
            <a:srgbClr val="76797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rgbClr val="767978"/>
              </a:solidFill>
              <a:latin typeface="Graphik Regular" panose="020B0503030202060203" pitchFamily="34" charset="0"/>
              <a:ea typeface="Calibri"/>
              <a:cs typeface="Calibri"/>
              <a:sym typeface="Calibri"/>
            </a:rPr>
            <a:t>Strengthening our Partnership with Linen For Life</a:t>
          </a:r>
          <a:r>
            <a:rPr lang="en-US" sz="1400" kern="1200" baseline="30000" dirty="0">
              <a:solidFill>
                <a:srgbClr val="767978"/>
              </a:solidFill>
              <a:latin typeface="Graphik Regular" panose="020B0503030202060203" pitchFamily="34" charset="0"/>
              <a:ea typeface="Calibri"/>
              <a:cs typeface="Calibri"/>
              <a:sym typeface="Calibri"/>
            </a:rPr>
            <a:t>TM</a:t>
          </a:r>
          <a:endParaRPr lang="en-GB" sz="1400" kern="1200" noProof="0" dirty="0">
            <a:solidFill>
              <a:srgbClr val="767978"/>
            </a:solidFill>
            <a:latin typeface="Graphik Regular" panose="020B0503030202060203" pitchFamily="34" charset="0"/>
          </a:endParaRPr>
        </a:p>
      </dsp:txBody>
      <dsp:txXfrm>
        <a:off x="5760057" y="1277530"/>
        <a:ext cx="1744805" cy="10468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577D32-AC67-8A42-8DC3-B148A350ED2D}" type="datetimeFigureOut">
              <a:rPr lang="nl-NL" smtClean="0"/>
              <a:t>21-4-2022</a:t>
            </a:fld>
            <a:endParaRPr lang="nl-NL" dirty="0"/>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33D4E-A11E-6448-AAE1-EF7ED027BA63}" type="slidenum">
              <a:rPr lang="nl-NL" smtClean="0"/>
              <a:t>‹#›</a:t>
            </a:fld>
            <a:endParaRPr lang="nl-NL" dirty="0"/>
          </a:p>
        </p:txBody>
      </p:sp>
    </p:spTree>
    <p:extLst>
      <p:ext uri="{BB962C8B-B14F-4D97-AF65-F5344CB8AC3E}">
        <p14:creationId xmlns:p14="http://schemas.microsoft.com/office/powerpoint/2010/main" val="1685841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C0C6B0-1FFA-421C-98A1-C3EDF940BB1B}" type="datetimeFigureOut">
              <a:rPr lang="en-GB" smtClean="0"/>
              <a:t>21/04/2022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41F06F-F15B-4C24-9801-132AA65AC6FC}" type="slidenum">
              <a:rPr lang="en-GB" smtClean="0"/>
              <a:t>‹#›</a:t>
            </a:fld>
            <a:endParaRPr lang="en-GB" dirty="0"/>
          </a:p>
        </p:txBody>
      </p:sp>
    </p:spTree>
    <p:extLst>
      <p:ext uri="{BB962C8B-B14F-4D97-AF65-F5344CB8AC3E}">
        <p14:creationId xmlns:p14="http://schemas.microsoft.com/office/powerpoint/2010/main" val="3808685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C0C6B0-1FFA-421C-98A1-C3EDF940BB1B}" type="datetimeFigureOut">
              <a:rPr lang="en-GB" smtClean="0"/>
              <a:t>21/04/2022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41F06F-F15B-4C24-9801-132AA65AC6FC}" type="slidenum">
              <a:rPr lang="en-GB" smtClean="0"/>
              <a:t>‹#›</a:t>
            </a:fld>
            <a:endParaRPr lang="en-GB" dirty="0"/>
          </a:p>
        </p:txBody>
      </p:sp>
    </p:spTree>
    <p:extLst>
      <p:ext uri="{BB962C8B-B14F-4D97-AF65-F5344CB8AC3E}">
        <p14:creationId xmlns:p14="http://schemas.microsoft.com/office/powerpoint/2010/main" val="168165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C0C6B0-1FFA-421C-98A1-C3EDF940BB1B}" type="datetimeFigureOut">
              <a:rPr lang="en-GB" smtClean="0"/>
              <a:t>21/04/2022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41F06F-F15B-4C24-9801-132AA65AC6FC}" type="slidenum">
              <a:rPr lang="en-GB" smtClean="0"/>
              <a:t>‹#›</a:t>
            </a:fld>
            <a:endParaRPr lang="en-GB" dirty="0"/>
          </a:p>
        </p:txBody>
      </p:sp>
    </p:spTree>
    <p:extLst>
      <p:ext uri="{BB962C8B-B14F-4D97-AF65-F5344CB8AC3E}">
        <p14:creationId xmlns:p14="http://schemas.microsoft.com/office/powerpoint/2010/main" val="2856335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C0C6B0-1FFA-421C-98A1-C3EDF940BB1B}" type="datetimeFigureOut">
              <a:rPr lang="en-GB" smtClean="0"/>
              <a:t>21/04/2022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41F06F-F15B-4C24-9801-132AA65AC6FC}" type="slidenum">
              <a:rPr lang="en-GB" smtClean="0"/>
              <a:t>‹#›</a:t>
            </a:fld>
            <a:endParaRPr lang="en-GB" dirty="0"/>
          </a:p>
        </p:txBody>
      </p:sp>
    </p:spTree>
    <p:extLst>
      <p:ext uri="{BB962C8B-B14F-4D97-AF65-F5344CB8AC3E}">
        <p14:creationId xmlns:p14="http://schemas.microsoft.com/office/powerpoint/2010/main" val="361584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C0C6B0-1FFA-421C-98A1-C3EDF940BB1B}" type="datetimeFigureOut">
              <a:rPr lang="en-GB" smtClean="0"/>
              <a:t>21/04/2022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41F06F-F15B-4C24-9801-132AA65AC6FC}" type="slidenum">
              <a:rPr lang="en-GB" smtClean="0"/>
              <a:t>‹#›</a:t>
            </a:fld>
            <a:endParaRPr lang="en-GB" dirty="0"/>
          </a:p>
        </p:txBody>
      </p:sp>
    </p:spTree>
    <p:extLst>
      <p:ext uri="{BB962C8B-B14F-4D97-AF65-F5344CB8AC3E}">
        <p14:creationId xmlns:p14="http://schemas.microsoft.com/office/powerpoint/2010/main" val="2545450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C0C6B0-1FFA-421C-98A1-C3EDF940BB1B}" type="datetimeFigureOut">
              <a:rPr lang="en-GB" smtClean="0"/>
              <a:t>21/04/2022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41F06F-F15B-4C24-9801-132AA65AC6FC}" type="slidenum">
              <a:rPr lang="en-GB" smtClean="0"/>
              <a:t>‹#›</a:t>
            </a:fld>
            <a:endParaRPr lang="en-GB" dirty="0"/>
          </a:p>
        </p:txBody>
      </p:sp>
    </p:spTree>
    <p:extLst>
      <p:ext uri="{BB962C8B-B14F-4D97-AF65-F5344CB8AC3E}">
        <p14:creationId xmlns:p14="http://schemas.microsoft.com/office/powerpoint/2010/main" val="1733858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C0C6B0-1FFA-421C-98A1-C3EDF940BB1B}" type="datetimeFigureOut">
              <a:rPr lang="en-GB" smtClean="0"/>
              <a:t>21/04/2022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041F06F-F15B-4C24-9801-132AA65AC6FC}" type="slidenum">
              <a:rPr lang="en-GB" smtClean="0"/>
              <a:t>‹#›</a:t>
            </a:fld>
            <a:endParaRPr lang="en-GB" dirty="0"/>
          </a:p>
        </p:txBody>
      </p:sp>
    </p:spTree>
    <p:extLst>
      <p:ext uri="{BB962C8B-B14F-4D97-AF65-F5344CB8AC3E}">
        <p14:creationId xmlns:p14="http://schemas.microsoft.com/office/powerpoint/2010/main" val="1296087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C0C6B0-1FFA-421C-98A1-C3EDF940BB1B}" type="datetimeFigureOut">
              <a:rPr lang="en-GB" smtClean="0"/>
              <a:t>21/04/2022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041F06F-F15B-4C24-9801-132AA65AC6FC}" type="slidenum">
              <a:rPr lang="en-GB" smtClean="0"/>
              <a:t>‹#›</a:t>
            </a:fld>
            <a:endParaRPr lang="en-GB" dirty="0"/>
          </a:p>
        </p:txBody>
      </p:sp>
    </p:spTree>
    <p:extLst>
      <p:ext uri="{BB962C8B-B14F-4D97-AF65-F5344CB8AC3E}">
        <p14:creationId xmlns:p14="http://schemas.microsoft.com/office/powerpoint/2010/main" val="2783821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0C6B0-1FFA-421C-98A1-C3EDF940BB1B}" type="datetimeFigureOut">
              <a:rPr lang="en-GB" smtClean="0"/>
              <a:t>21/04/2022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041F06F-F15B-4C24-9801-132AA65AC6FC}" type="slidenum">
              <a:rPr lang="en-GB" smtClean="0"/>
              <a:t>‹#›</a:t>
            </a:fld>
            <a:endParaRPr lang="en-GB" dirty="0"/>
          </a:p>
        </p:txBody>
      </p:sp>
    </p:spTree>
    <p:extLst>
      <p:ext uri="{BB962C8B-B14F-4D97-AF65-F5344CB8AC3E}">
        <p14:creationId xmlns:p14="http://schemas.microsoft.com/office/powerpoint/2010/main" val="2413810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EBC0C6B0-1FFA-421C-98A1-C3EDF940BB1B}" type="datetimeFigureOut">
              <a:rPr lang="en-GB" smtClean="0"/>
              <a:t>21/04/2022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41F06F-F15B-4C24-9801-132AA65AC6FC}" type="slidenum">
              <a:rPr lang="en-GB" smtClean="0"/>
              <a:t>‹#›</a:t>
            </a:fld>
            <a:endParaRPr lang="en-GB" dirty="0"/>
          </a:p>
        </p:txBody>
      </p:sp>
    </p:spTree>
    <p:extLst>
      <p:ext uri="{BB962C8B-B14F-4D97-AF65-F5344CB8AC3E}">
        <p14:creationId xmlns:p14="http://schemas.microsoft.com/office/powerpoint/2010/main" val="583735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a:t>Click icon to add picture</a:t>
            </a:r>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EBC0C6B0-1FFA-421C-98A1-C3EDF940BB1B}" type="datetimeFigureOut">
              <a:rPr lang="en-GB" smtClean="0"/>
              <a:t>21/04/2022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41F06F-F15B-4C24-9801-132AA65AC6FC}" type="slidenum">
              <a:rPr lang="en-GB" smtClean="0"/>
              <a:t>‹#›</a:t>
            </a:fld>
            <a:endParaRPr lang="en-GB" dirty="0"/>
          </a:p>
        </p:txBody>
      </p:sp>
    </p:spTree>
    <p:extLst>
      <p:ext uri="{BB962C8B-B14F-4D97-AF65-F5344CB8AC3E}">
        <p14:creationId xmlns:p14="http://schemas.microsoft.com/office/powerpoint/2010/main" val="4158433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EBC0C6B0-1FFA-421C-98A1-C3EDF940BB1B}" type="datetimeFigureOut">
              <a:rPr lang="en-GB" smtClean="0"/>
              <a:t>21/04/2022</a:t>
            </a:fld>
            <a:endParaRPr lang="en-GB"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C041F06F-F15B-4C24-9801-132AA65AC6FC}" type="slidenum">
              <a:rPr lang="en-GB" smtClean="0"/>
              <a:t>‹#›</a:t>
            </a:fld>
            <a:endParaRPr lang="en-GB" dirty="0"/>
          </a:p>
        </p:txBody>
      </p:sp>
    </p:spTree>
    <p:extLst>
      <p:ext uri="{BB962C8B-B14F-4D97-AF65-F5344CB8AC3E}">
        <p14:creationId xmlns:p14="http://schemas.microsoft.com/office/powerpoint/2010/main" val="1918152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6.pn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8.svg"/><Relationship Id="rId11" Type="http://schemas.openxmlformats.org/officeDocument/2006/relationships/image" Target="../media/image1.png"/><Relationship Id="rId10" Type="http://schemas.openxmlformats.org/officeDocument/2006/relationships/image" Target="../media/image20.png"/><Relationship Id="rId9"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ejm.org/doi/full/10.1056/NEJMc2004973"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EBAC538-2799-4774-994A-C5B09F2BB178}"/>
              </a:ext>
            </a:extLst>
          </p:cNvPr>
          <p:cNvSpPr txBox="1"/>
          <p:nvPr/>
        </p:nvSpPr>
        <p:spPr>
          <a:xfrm>
            <a:off x="1763485" y="1607682"/>
            <a:ext cx="9274629" cy="740652"/>
          </a:xfrm>
          <a:prstGeom prst="rect">
            <a:avLst/>
          </a:prstGeom>
          <a:noFill/>
        </p:spPr>
        <p:txBody>
          <a:bodyPr wrap="square" lIns="0" rtlCol="0">
            <a:spAutoFit/>
          </a:bodyPr>
          <a:lstStyle/>
          <a:p>
            <a:pPr algn="ctr">
              <a:lnSpc>
                <a:spcPct val="130000"/>
              </a:lnSpc>
            </a:pPr>
            <a:r>
              <a:rPr lang="en-US" sz="3600" dirty="0">
                <a:solidFill>
                  <a:srgbClr val="767978"/>
                </a:solidFill>
                <a:latin typeface="Graphik Regular" panose="020B0503030202060203" pitchFamily="34" charset="0"/>
              </a:rPr>
              <a:t>LAUNDRY RECOMMENDATIONS</a:t>
            </a:r>
            <a:endParaRPr lang="en-GB" sz="3600" b="1" dirty="0">
              <a:solidFill>
                <a:srgbClr val="767978"/>
              </a:solidFill>
              <a:latin typeface="Graphik Regular" panose="020B0503030202060203" pitchFamily="34" charset="0"/>
            </a:endParaRPr>
          </a:p>
        </p:txBody>
      </p:sp>
      <p:graphicFrame>
        <p:nvGraphicFramePr>
          <p:cNvPr id="8" name="Diagram 7">
            <a:extLst>
              <a:ext uri="{FF2B5EF4-FFF2-40B4-BE49-F238E27FC236}">
                <a16:creationId xmlns="" xmlns:a16="http://schemas.microsoft.com/office/drawing/2014/main" id="{F166FAFB-6FE9-4814-9AD0-D7B0C3856480}"/>
              </a:ext>
            </a:extLst>
          </p:cNvPr>
          <p:cNvGraphicFramePr/>
          <p:nvPr>
            <p:extLst>
              <p:ext uri="{D42A27DB-BD31-4B8C-83A1-F6EECF244321}">
                <p14:modId xmlns:p14="http://schemas.microsoft.com/office/powerpoint/2010/main" val="2685363846"/>
              </p:ext>
            </p:extLst>
          </p:nvPr>
        </p:nvGraphicFramePr>
        <p:xfrm>
          <a:off x="2655870" y="3675060"/>
          <a:ext cx="7507062" cy="2380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 xmlns:a16="http://schemas.microsoft.com/office/drawing/2014/main" id="{D1A2CB84-4632-4290-B9CB-1D988523DAA6}"/>
              </a:ext>
            </a:extLst>
          </p:cNvPr>
          <p:cNvSpPr/>
          <p:nvPr/>
        </p:nvSpPr>
        <p:spPr>
          <a:xfrm>
            <a:off x="914399" y="8235422"/>
            <a:ext cx="11168742" cy="584775"/>
          </a:xfrm>
          <a:prstGeom prst="rect">
            <a:avLst/>
          </a:prstGeom>
        </p:spPr>
        <p:txBody>
          <a:bodyPr wrap="square">
            <a:spAutoFit/>
          </a:bodyPr>
          <a:lstStyle/>
          <a:p>
            <a:r>
              <a:rPr lang="en-US" sz="1600" dirty="0">
                <a:solidFill>
                  <a:srgbClr val="767978"/>
                </a:solidFill>
                <a:latin typeface="Graphik Regular" panose="020B0503030202060203" pitchFamily="34" charset="0"/>
              </a:rPr>
              <a:t>* Please ensure the cleaning products you are using are effective against SARS-CoV-2 according to the European test EN14476 or your Local Authority’s recommendations</a:t>
            </a:r>
          </a:p>
        </p:txBody>
      </p:sp>
      <p:sp>
        <p:nvSpPr>
          <p:cNvPr id="11" name="Google Shape;132;p2"/>
          <p:cNvSpPr/>
          <p:nvPr/>
        </p:nvSpPr>
        <p:spPr>
          <a:xfrm rot="10800000" flipH="1">
            <a:off x="-1" y="2364196"/>
            <a:ext cx="12801600" cy="101366"/>
          </a:xfrm>
          <a:prstGeom prst="rect">
            <a:avLst/>
          </a:prstGeom>
          <a:solidFill>
            <a:schemeClr val="bg2">
              <a:lumMod val="60000"/>
              <a:lumOff val="40000"/>
            </a:schemeClr>
          </a:solidFill>
          <a:ln>
            <a:noFill/>
          </a:ln>
        </p:spPr>
        <p:txBody>
          <a:bodyPr spcFirstLastPara="1" wrap="square" lIns="88625" tIns="44300" rIns="88625" bIns="44300" anchor="ctr" anchorCtr="0">
            <a:noAutofit/>
          </a:bodyPr>
          <a:lstStyle/>
          <a:p>
            <a:pPr marL="0" marR="0" lvl="0" indent="0" algn="ctr" rtl="0">
              <a:spcBef>
                <a:spcPts val="0"/>
              </a:spcBef>
              <a:spcAft>
                <a:spcPts val="0"/>
              </a:spcAft>
              <a:buNone/>
            </a:pPr>
            <a:endParaRPr sz="1745">
              <a:solidFill>
                <a:schemeClr val="lt1"/>
              </a:solidFill>
              <a:latin typeface="Arial"/>
              <a:ea typeface="Arial"/>
              <a:cs typeface="Arial"/>
              <a:sym typeface="Arial"/>
            </a:endParaRPr>
          </a:p>
        </p:txBody>
      </p:sp>
      <p:pic>
        <p:nvPicPr>
          <p:cNvPr id="12" name="Picture 4" descr="https://hub.diversey.com/hubfs/Global%20/IHG/DUO%20Logo%20IHG%20Diverse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2501" y="332653"/>
            <a:ext cx="3456596" cy="807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88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 xmlns:a16="http://schemas.microsoft.com/office/drawing/2014/main" id="{3016082E-DFF1-4B96-A3D0-6D6AC7CCED8F}"/>
              </a:ext>
            </a:extLst>
          </p:cNvPr>
          <p:cNvSpPr txBox="1"/>
          <p:nvPr/>
        </p:nvSpPr>
        <p:spPr>
          <a:xfrm>
            <a:off x="1763485" y="1607682"/>
            <a:ext cx="9652228" cy="594202"/>
          </a:xfrm>
          <a:prstGeom prst="rect">
            <a:avLst/>
          </a:prstGeom>
          <a:noFill/>
        </p:spPr>
        <p:txBody>
          <a:bodyPr wrap="square" lIns="0" rtlCol="0">
            <a:spAutoFit/>
          </a:bodyPr>
          <a:lstStyle/>
          <a:p>
            <a:pPr algn="ctr">
              <a:lnSpc>
                <a:spcPct val="130000"/>
              </a:lnSpc>
            </a:pPr>
            <a:r>
              <a:rPr lang="nl-NL" sz="2800" dirty="0">
                <a:solidFill>
                  <a:srgbClr val="767978"/>
                </a:solidFill>
                <a:latin typeface="Arial" panose="020B0604020202020204" pitchFamily="34" charset="0"/>
                <a:cs typeface="Arial" panose="020B0604020202020204" pitchFamily="34" charset="0"/>
              </a:rPr>
              <a:t>LAUNDRY CLEANING &amp; DISINFECTION </a:t>
            </a:r>
            <a:r>
              <a:rPr lang="mr-IN" sz="2800" dirty="0">
                <a:solidFill>
                  <a:srgbClr val="767978"/>
                </a:solidFill>
                <a:latin typeface="Arial" panose="020B0604020202020204" pitchFamily="34" charset="0"/>
              </a:rPr>
              <a:t>–</a:t>
            </a:r>
            <a:r>
              <a:rPr lang="nl-NL" sz="2800" dirty="0">
                <a:solidFill>
                  <a:srgbClr val="767978"/>
                </a:solidFill>
                <a:latin typeface="Arial" panose="020B0604020202020204" pitchFamily="34" charset="0"/>
                <a:cs typeface="Arial" panose="020B0604020202020204" pitchFamily="34" charset="0"/>
              </a:rPr>
              <a:t> after re-opening  </a:t>
            </a:r>
            <a:endParaRPr lang="en-GB" sz="2800" b="1" dirty="0">
              <a:solidFill>
                <a:srgbClr val="767978"/>
              </a:solidFill>
              <a:latin typeface="Arial" panose="020B0604020202020204" pitchFamily="34" charset="0"/>
              <a:cs typeface="Arial" panose="020B0604020202020204" pitchFamily="34" charset="0"/>
            </a:endParaRPr>
          </a:p>
        </p:txBody>
      </p:sp>
      <p:sp>
        <p:nvSpPr>
          <p:cNvPr id="89" name="Rectangle 88">
            <a:extLst>
              <a:ext uri="{FF2B5EF4-FFF2-40B4-BE49-F238E27FC236}">
                <a16:creationId xmlns="" xmlns:a16="http://schemas.microsoft.com/office/drawing/2014/main" id="{97AF2FFC-EE5A-4B34-AA9F-D4F986E63A2D}"/>
              </a:ext>
            </a:extLst>
          </p:cNvPr>
          <p:cNvSpPr/>
          <p:nvPr/>
        </p:nvSpPr>
        <p:spPr>
          <a:xfrm>
            <a:off x="738606" y="9009029"/>
            <a:ext cx="11439427" cy="276999"/>
          </a:xfrm>
          <a:prstGeom prst="rect">
            <a:avLst/>
          </a:prstGeom>
        </p:spPr>
        <p:txBody>
          <a:bodyPr wrap="square">
            <a:spAutoFit/>
          </a:bodyPr>
          <a:lstStyle/>
          <a:p>
            <a:r>
              <a:rPr lang="en-GB" sz="1200" dirty="0">
                <a:solidFill>
                  <a:srgbClr val="767978"/>
                </a:solidFill>
                <a:latin typeface="Arial" panose="020B0604020202020204" pitchFamily="34" charset="0"/>
                <a:cs typeface="Arial" panose="020B0604020202020204" pitchFamily="34" charset="0"/>
              </a:rPr>
              <a:t>Check PIS, SDS for detailed information http://sds.diversey.com | Use biocides safely. Always read the label and product information before use </a:t>
            </a:r>
          </a:p>
        </p:txBody>
      </p:sp>
      <p:sp>
        <p:nvSpPr>
          <p:cNvPr id="14" name="Google Shape;3772;p436"/>
          <p:cNvSpPr txBox="1"/>
          <p:nvPr/>
        </p:nvSpPr>
        <p:spPr>
          <a:xfrm>
            <a:off x="548945" y="8350169"/>
            <a:ext cx="6594312" cy="523344"/>
          </a:xfrm>
          <a:prstGeom prst="rect">
            <a:avLst/>
          </a:prstGeom>
          <a:noFill/>
          <a:ln>
            <a:noFill/>
          </a:ln>
        </p:spPr>
        <p:txBody>
          <a:bodyPr spcFirstLastPara="1" wrap="square" lIns="127995" tIns="63980" rIns="127995" bIns="63980" anchor="t" anchorCtr="0">
            <a:noAutofit/>
          </a:bodyPr>
          <a:lstStyle/>
          <a:p>
            <a:pPr lvl="0"/>
            <a:r>
              <a:rPr lang="en-US" sz="1400" i="1" dirty="0">
                <a:solidFill>
                  <a:srgbClr val="FF0000"/>
                </a:solidFill>
                <a:latin typeface="Calibri"/>
                <a:ea typeface="Calibri"/>
                <a:cs typeface="Calibri"/>
                <a:sym typeface="Calibri"/>
              </a:rPr>
              <a:t>*In COVID-19 situation, we recommend to temporarily </a:t>
            </a:r>
            <a:r>
              <a:rPr lang="en-US" sz="1400" b="1" i="1" dirty="0">
                <a:solidFill>
                  <a:srgbClr val="FF0000"/>
                </a:solidFill>
                <a:latin typeface="Calibri"/>
                <a:ea typeface="Calibri"/>
                <a:cs typeface="Calibri"/>
                <a:sym typeface="Calibri"/>
              </a:rPr>
              <a:t>refrain the use of these items</a:t>
            </a:r>
            <a:endParaRPr lang="en" sz="1400" i="1" dirty="0">
              <a:solidFill>
                <a:srgbClr val="FF0000"/>
              </a:solidFill>
              <a:latin typeface="Calibri"/>
              <a:ea typeface="Calibri"/>
              <a:cs typeface="Calibri"/>
              <a:sym typeface="Calibri"/>
            </a:endParaRPr>
          </a:p>
          <a:p>
            <a:r>
              <a:rPr lang="en" sz="1400" i="1" dirty="0">
                <a:latin typeface="Calibri"/>
                <a:ea typeface="Calibri"/>
                <a:cs typeface="Calibri"/>
                <a:sym typeface="Calibri"/>
              </a:rPr>
              <a:t>**Ask virucidal efficacy statement from your Dry Cleaning suppliers </a:t>
            </a:r>
            <a:endParaRPr sz="1960" i="1" dirty="0">
              <a:latin typeface="Calibri"/>
              <a:ea typeface="Calibri"/>
              <a:cs typeface="Calibri"/>
              <a:sym typeface="Calibri"/>
            </a:endParaRPr>
          </a:p>
        </p:txBody>
      </p:sp>
      <p:graphicFrame>
        <p:nvGraphicFramePr>
          <p:cNvPr id="11" name="Google Shape;3773;p436"/>
          <p:cNvGraphicFramePr/>
          <p:nvPr>
            <p:extLst>
              <p:ext uri="{D42A27DB-BD31-4B8C-83A1-F6EECF244321}">
                <p14:modId xmlns:p14="http://schemas.microsoft.com/office/powerpoint/2010/main" val="542710736"/>
              </p:ext>
            </p:extLst>
          </p:nvPr>
        </p:nvGraphicFramePr>
        <p:xfrm>
          <a:off x="548945" y="2569589"/>
          <a:ext cx="11835845" cy="5706903"/>
        </p:xfrm>
        <a:graphic>
          <a:graphicData uri="http://schemas.openxmlformats.org/drawingml/2006/table">
            <a:tbl>
              <a:tblPr>
                <a:gradFill>
                  <a:gsLst>
                    <a:gs pos="0">
                      <a:srgbClr val="9D9DF2"/>
                    </a:gs>
                    <a:gs pos="35000">
                      <a:srgbClr val="BDBDF2"/>
                    </a:gs>
                    <a:gs pos="100000">
                      <a:srgbClr val="E5E5FA"/>
                    </a:gs>
                  </a:gsLst>
                  <a:lin ang="16200038" scaled="0"/>
                </a:gradFill>
              </a:tblPr>
              <a:tblGrid>
                <a:gridCol w="1906101">
                  <a:extLst>
                    <a:ext uri="{9D8B030D-6E8A-4147-A177-3AD203B41FA5}">
                      <a16:colId xmlns="" xmlns:a16="http://schemas.microsoft.com/office/drawing/2014/main" val="20000"/>
                    </a:ext>
                  </a:extLst>
                </a:gridCol>
                <a:gridCol w="2978192">
                  <a:extLst>
                    <a:ext uri="{9D8B030D-6E8A-4147-A177-3AD203B41FA5}">
                      <a16:colId xmlns="" xmlns:a16="http://schemas.microsoft.com/office/drawing/2014/main" val="20001"/>
                    </a:ext>
                  </a:extLst>
                </a:gridCol>
                <a:gridCol w="4435903">
                  <a:extLst>
                    <a:ext uri="{9D8B030D-6E8A-4147-A177-3AD203B41FA5}">
                      <a16:colId xmlns="" xmlns:a16="http://schemas.microsoft.com/office/drawing/2014/main" val="20002"/>
                    </a:ext>
                  </a:extLst>
                </a:gridCol>
                <a:gridCol w="2515649">
                  <a:extLst>
                    <a:ext uri="{9D8B030D-6E8A-4147-A177-3AD203B41FA5}">
                      <a16:colId xmlns="" xmlns:a16="http://schemas.microsoft.com/office/drawing/2014/main" val="20003"/>
                    </a:ext>
                  </a:extLst>
                </a:gridCol>
              </a:tblGrid>
              <a:tr h="420619">
                <a:tc>
                  <a:txBody>
                    <a:bodyPr/>
                    <a:lstStyle/>
                    <a:p>
                      <a:pPr marL="0" marR="0" lvl="0" indent="0" algn="l" rtl="0">
                        <a:spcBef>
                          <a:spcPts val="0"/>
                        </a:spcBef>
                        <a:spcAft>
                          <a:spcPts val="0"/>
                        </a:spcAft>
                        <a:buNone/>
                      </a:pPr>
                      <a:r>
                        <a:rPr lang="en-US" sz="1700" u="none" strike="noStrike" cap="small" baseline="0" noProof="0" dirty="0">
                          <a:solidFill>
                            <a:srgbClr val="FFFFFF"/>
                          </a:solidFill>
                          <a:latin typeface="Calibri"/>
                          <a:ea typeface="Calibri"/>
                          <a:cs typeface="Calibri"/>
                          <a:sym typeface="Calibri"/>
                        </a:rPr>
                        <a:t>Items</a:t>
                      </a:r>
                      <a:endParaRPr lang="en-US" sz="1700" cap="small" baseline="0" noProof="0" dirty="0">
                        <a:solidFill>
                          <a:srgbClr val="FFFFFF"/>
                        </a:solidFill>
                        <a:latin typeface="Calibri"/>
                        <a:ea typeface="Calibri"/>
                        <a:cs typeface="Calibri"/>
                        <a:sym typeface="Calibri"/>
                      </a:endParaRPr>
                    </a:p>
                  </a:txBody>
                  <a:tcPr marL="128030" marR="128030" marT="64015" marB="64015">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chemeClr val="accent3"/>
                    </a:solidFill>
                  </a:tcPr>
                </a:tc>
                <a:tc>
                  <a:txBody>
                    <a:bodyPr/>
                    <a:lstStyle/>
                    <a:p>
                      <a:pPr marL="0" marR="0" lvl="0" indent="0" algn="l" rtl="0">
                        <a:spcBef>
                          <a:spcPts val="0"/>
                        </a:spcBef>
                        <a:spcAft>
                          <a:spcPts val="0"/>
                        </a:spcAft>
                        <a:buNone/>
                      </a:pPr>
                      <a:r>
                        <a:rPr lang="en-US" sz="1700" cap="small" baseline="0" noProof="0" dirty="0">
                          <a:solidFill>
                            <a:srgbClr val="FFFFFF"/>
                          </a:solidFill>
                          <a:latin typeface="Calibri"/>
                          <a:ea typeface="Calibri"/>
                          <a:cs typeface="Calibri"/>
                          <a:sym typeface="Calibri"/>
                        </a:rPr>
                        <a:t>Guidelines</a:t>
                      </a:r>
                    </a:p>
                  </a:txBody>
                  <a:tcPr marL="128030" marR="128030" marT="64015" marB="64015">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chemeClr val="accent3"/>
                    </a:solidFill>
                  </a:tcPr>
                </a:tc>
                <a:tc>
                  <a:txBody>
                    <a:bodyPr/>
                    <a:lstStyle/>
                    <a:p>
                      <a:pPr marL="0" marR="0" lvl="0" indent="0" algn="l" rtl="0">
                        <a:spcBef>
                          <a:spcPts val="0"/>
                        </a:spcBef>
                        <a:spcAft>
                          <a:spcPts val="0"/>
                        </a:spcAft>
                        <a:buNone/>
                      </a:pPr>
                      <a:r>
                        <a:rPr lang="en-US" sz="1700" cap="small" baseline="0" noProof="0" dirty="0">
                          <a:solidFill>
                            <a:srgbClr val="FFFFFF"/>
                          </a:solidFill>
                          <a:latin typeface="Calibri"/>
                          <a:ea typeface="Calibri"/>
                          <a:cs typeface="Calibri"/>
                          <a:sym typeface="Calibri"/>
                        </a:rPr>
                        <a:t>Laundry Solutions</a:t>
                      </a:r>
                    </a:p>
                  </a:txBody>
                  <a:tcPr marL="128030" marR="128030" marT="64015" marB="64015">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chemeClr val="accent3"/>
                    </a:solidFill>
                  </a:tcPr>
                </a:tc>
                <a:tc>
                  <a:txBody>
                    <a:bodyPr/>
                    <a:lstStyle/>
                    <a:p>
                      <a:pPr marL="0" lvl="0" indent="0" algn="l" rtl="0">
                        <a:spcBef>
                          <a:spcPts val="0"/>
                        </a:spcBef>
                        <a:spcAft>
                          <a:spcPts val="0"/>
                        </a:spcAft>
                        <a:buNone/>
                      </a:pPr>
                      <a:r>
                        <a:rPr lang="en-US" sz="1700" cap="small" baseline="0" noProof="0" dirty="0">
                          <a:solidFill>
                            <a:schemeClr val="lt1"/>
                          </a:solidFill>
                          <a:latin typeface="Calibri"/>
                          <a:ea typeface="Calibri"/>
                          <a:cs typeface="Calibri"/>
                          <a:sym typeface="Calibri"/>
                        </a:rPr>
                        <a:t>Frequency</a:t>
                      </a:r>
                      <a:endParaRPr lang="en-US" sz="1700" cap="small" baseline="0" noProof="0" dirty="0">
                        <a:solidFill>
                          <a:srgbClr val="FFFFFF"/>
                        </a:solidFill>
                        <a:highlight>
                          <a:srgbClr val="38761D"/>
                        </a:highlight>
                        <a:latin typeface="Calibri"/>
                        <a:ea typeface="Calibri"/>
                        <a:cs typeface="Calibri"/>
                        <a:sym typeface="Calibri"/>
                      </a:endParaRPr>
                    </a:p>
                  </a:txBody>
                  <a:tcPr marL="128030" marR="128030" marT="64015" marB="64015">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chemeClr val="accent3"/>
                    </a:solidFill>
                  </a:tcPr>
                </a:tc>
                <a:extLst>
                  <a:ext uri="{0D108BD9-81ED-4DB2-BD59-A6C34878D82A}">
                    <a16:rowId xmlns="" xmlns:a16="http://schemas.microsoft.com/office/drawing/2014/main" val="10000"/>
                  </a:ext>
                </a:extLst>
              </a:tr>
              <a:tr h="1066428">
                <a:tc>
                  <a:txBody>
                    <a:bodyPr/>
                    <a:lstStyle/>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US"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Guest Linen </a:t>
                      </a:r>
                      <a:endParaRPr lang="en-US"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Arial"/>
                      </a:endParaRPr>
                    </a:p>
                  </a:txBody>
                  <a:tcPr marL="128030" marR="128030" marT="64015" marB="64015"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marL="257175" marR="0" lvl="0" indent="-171450" algn="l" defTabSz="914400" rtl="0" eaLnBrk="1" fontAlgn="auto" latinLnBrk="0" hangingPunct="1">
                        <a:lnSpc>
                          <a:spcPct val="100000"/>
                        </a:lnSpc>
                        <a:spcBef>
                          <a:spcPts val="0"/>
                        </a:spcBef>
                        <a:spcAft>
                          <a:spcPts val="0"/>
                        </a:spcAft>
                        <a:buClrTx/>
                        <a:buSzPct val="83000"/>
                        <a:buFont typeface="Arial" panose="020B0604020202020204" pitchFamily="34" charset="0"/>
                        <a:buChar char="•"/>
                        <a:tabLst/>
                        <a:defRPr/>
                      </a:pPr>
                      <a:r>
                        <a:rPr lang="en-US"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Always check care labels</a:t>
                      </a:r>
                    </a:p>
                  </a:txBody>
                  <a:tcPr marL="0" marR="0" marT="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rgbClr val="FFFFFF"/>
                    </a:solidFill>
                  </a:tcPr>
                </a:tc>
                <a:tc>
                  <a:txBody>
                    <a:bodyPr/>
                    <a:lstStyle/>
                    <a:p>
                      <a:pPr marL="171450" marR="0" lvl="0" indent="-171450" algn="l" rtl="0">
                        <a:lnSpc>
                          <a:spcPct val="100000"/>
                        </a:lnSpc>
                        <a:spcBef>
                          <a:spcPts val="0"/>
                        </a:spcBef>
                        <a:spcAft>
                          <a:spcPts val="0"/>
                        </a:spcAft>
                        <a:buClrTx/>
                        <a:buSzPct val="83000"/>
                        <a:buFont typeface="Arial" panose="020B0604020202020204" pitchFamily="34" charset="0"/>
                        <a:buChar char="•"/>
                      </a:pPr>
                      <a:r>
                        <a:rPr lang="en-US" sz="1400" noProof="0" dirty="0">
                          <a:solidFill>
                            <a:schemeClr val="bg1">
                              <a:lumMod val="50000"/>
                            </a:schemeClr>
                          </a:solidFill>
                          <a:latin typeface="Arial" panose="020B0604020202020204" pitchFamily="34" charset="0"/>
                          <a:ea typeface="Calibri"/>
                          <a:cs typeface="Arial" panose="020B0604020202020204" pitchFamily="34" charset="0"/>
                          <a:sym typeface="Calibri"/>
                        </a:rPr>
                        <a:t>Follow best recommended </a:t>
                      </a:r>
                      <a:r>
                        <a:rPr lang="en-US" sz="1400" b="1" strike="noStrike" noProof="0" dirty="0">
                          <a:solidFill>
                            <a:srgbClr val="0008AB"/>
                          </a:solidFill>
                          <a:latin typeface="Arial" panose="020B0604020202020204" pitchFamily="34" charset="0"/>
                          <a:ea typeface="Calibri"/>
                          <a:cs typeface="Arial" panose="020B0604020202020204" pitchFamily="34" charset="0"/>
                          <a:sym typeface="Calibri"/>
                        </a:rPr>
                        <a:t>Clax disinfection </a:t>
                      </a:r>
                      <a:r>
                        <a:rPr lang="en-US" sz="1400" b="1" noProof="0" dirty="0">
                          <a:solidFill>
                            <a:srgbClr val="0008AB"/>
                          </a:solidFill>
                          <a:latin typeface="Arial" panose="020B0604020202020204" pitchFamily="34" charset="0"/>
                          <a:ea typeface="Calibri"/>
                          <a:cs typeface="Arial" panose="020B0604020202020204" pitchFamily="34" charset="0"/>
                          <a:sym typeface="Calibri"/>
                        </a:rPr>
                        <a:t>program</a:t>
                      </a:r>
                      <a:r>
                        <a:rPr lang="en-US" sz="1400" b="1" noProof="0" dirty="0">
                          <a:solidFill>
                            <a:srgbClr val="000000"/>
                          </a:solidFill>
                          <a:latin typeface="Arial" panose="020B0604020202020204" pitchFamily="34" charset="0"/>
                          <a:ea typeface="Calibri"/>
                          <a:cs typeface="Arial" panose="020B0604020202020204" pitchFamily="34" charset="0"/>
                          <a:sym typeface="Calibri"/>
                        </a:rPr>
                        <a:t> </a:t>
                      </a:r>
                      <a:r>
                        <a:rPr lang="en-US" sz="1400" noProof="0" dirty="0">
                          <a:solidFill>
                            <a:schemeClr val="bg1">
                              <a:lumMod val="50000"/>
                            </a:schemeClr>
                          </a:solidFill>
                          <a:latin typeface="Arial" panose="020B0604020202020204" pitchFamily="34" charset="0"/>
                          <a:ea typeface="Calibri"/>
                          <a:cs typeface="Arial" panose="020B0604020202020204" pitchFamily="34" charset="0"/>
                          <a:sym typeface="Calibri"/>
                        </a:rPr>
                        <a:t>based on linen</a:t>
                      </a:r>
                      <a:r>
                        <a:rPr lang="en-US" sz="1400" baseline="0" noProof="0" dirty="0">
                          <a:solidFill>
                            <a:schemeClr val="bg1">
                              <a:lumMod val="50000"/>
                            </a:schemeClr>
                          </a:solidFill>
                          <a:latin typeface="Arial" panose="020B0604020202020204" pitchFamily="34" charset="0"/>
                          <a:ea typeface="Calibri"/>
                          <a:cs typeface="Arial" panose="020B0604020202020204" pitchFamily="34" charset="0"/>
                          <a:sym typeface="Calibri"/>
                        </a:rPr>
                        <a:t> supplier’s recommendation</a:t>
                      </a:r>
                    </a:p>
                    <a:p>
                      <a:pPr marL="171450" marR="0" lvl="0" indent="-171450" algn="l" defTabSz="914400" rtl="0" eaLnBrk="1" fontAlgn="auto" latinLnBrk="0" hangingPunct="1">
                        <a:lnSpc>
                          <a:spcPct val="100000"/>
                        </a:lnSpc>
                        <a:spcBef>
                          <a:spcPts val="0"/>
                        </a:spcBef>
                        <a:spcAft>
                          <a:spcPts val="0"/>
                        </a:spcAft>
                        <a:buClrTx/>
                        <a:buSzPct val="83000"/>
                        <a:buFont typeface="Arial" panose="020B0604020202020204" pitchFamily="34" charset="0"/>
                        <a:buChar char="•"/>
                        <a:tabLst/>
                        <a:defRPr/>
                      </a:pPr>
                      <a:r>
                        <a:rPr lang="en-US" sz="1400" noProof="0" dirty="0">
                          <a:solidFill>
                            <a:schemeClr val="bg1">
                              <a:lumMod val="50000"/>
                            </a:schemeClr>
                          </a:solidFill>
                          <a:latin typeface="Arial" panose="020B0604020202020204" pitchFamily="34" charset="0"/>
                          <a:ea typeface="Calibri"/>
                          <a:cs typeface="Arial" panose="020B0604020202020204" pitchFamily="34" charset="0"/>
                          <a:sym typeface="Calibri"/>
                        </a:rPr>
                        <a:t>Dry Cleaning is an alternative option**</a:t>
                      </a:r>
                    </a:p>
                  </a:txBody>
                  <a:tcPr marL="128030" marR="128030" marT="64015" marB="64015"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rgbClr val="FFFFFF"/>
                    </a:solidFill>
                  </a:tcPr>
                </a:tc>
                <a:tc>
                  <a:txBody>
                    <a:bodyPr/>
                    <a:lstStyle/>
                    <a:p>
                      <a:pPr marL="171450" marR="0" lvl="0" indent="-171450" algn="l" rtl="0">
                        <a:lnSpc>
                          <a:spcPct val="100000"/>
                        </a:lnSpc>
                        <a:spcBef>
                          <a:spcPts val="0"/>
                        </a:spcBef>
                        <a:spcAft>
                          <a:spcPts val="0"/>
                        </a:spcAft>
                        <a:buClrTx/>
                        <a:buSzPct val="83000"/>
                        <a:buFont typeface="Arial" panose="020B0604020202020204" pitchFamily="34" charset="0"/>
                        <a:buChar char="•"/>
                      </a:pPr>
                      <a:r>
                        <a:rPr lang="en-US"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On request</a:t>
                      </a:r>
                    </a:p>
                  </a:txBody>
                  <a:tcPr marL="128030" marR="128030" marT="64015" marB="64015"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0">
                <a:tc>
                  <a:txBody>
                    <a:bodyPr/>
                    <a:lstStyle/>
                    <a:p>
                      <a:pPr marL="0" marR="0" lvl="0" indent="0" algn="l" rtl="0">
                        <a:lnSpc>
                          <a:spcPct val="107000"/>
                        </a:lnSpc>
                        <a:spcBef>
                          <a:spcPts val="0"/>
                        </a:spcBef>
                        <a:spcAft>
                          <a:spcPts val="600"/>
                        </a:spcAft>
                        <a:buClr>
                          <a:schemeClr val="dk1"/>
                        </a:buClr>
                        <a:buSzPts val="1000"/>
                        <a:buFont typeface="Noto Sans Symbols"/>
                        <a:buNone/>
                      </a:pPr>
                      <a:r>
                        <a:rPr lang="en-US" sz="1400" b="1" i="0" u="none" strike="noStrike" cap="small" noProof="0" dirty="0">
                          <a:solidFill>
                            <a:schemeClr val="bg1">
                              <a:lumMod val="50000"/>
                            </a:schemeClr>
                          </a:solidFill>
                          <a:latin typeface="Arial" panose="020B0604020202020204" pitchFamily="34" charset="0"/>
                          <a:ea typeface="Calibri"/>
                          <a:cs typeface="Arial" panose="020B0604020202020204" pitchFamily="34" charset="0"/>
                          <a:sym typeface="Calibri"/>
                        </a:rPr>
                        <a:t>With protector</a:t>
                      </a:r>
                    </a:p>
                  </a:txBody>
                  <a:tcPr marL="128030" marR="128030" marT="64015" marB="64015" anchor="ctr">
                    <a:lnL w="3175" cap="flat" cmpd="sng" algn="ctr">
                      <a:solidFill>
                        <a:schemeClr val="bg2">
                          <a:lumMod val="40000"/>
                          <a:lumOff val="6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7000"/>
                        </a:lnSpc>
                        <a:spcBef>
                          <a:spcPts val="0"/>
                        </a:spcBef>
                        <a:spcAft>
                          <a:spcPts val="600"/>
                        </a:spcAft>
                        <a:buClr>
                          <a:schemeClr val="dk1"/>
                        </a:buClr>
                        <a:buSzPts val="1000"/>
                        <a:buFont typeface="Noto Sans Symbols"/>
                        <a:buNone/>
                      </a:pPr>
                      <a:endParaRPr lang="en-US" sz="1400" b="1" i="0" u="none" strike="noStrike" cap="small" noProof="0" dirty="0">
                        <a:solidFill>
                          <a:schemeClr val="bg1">
                            <a:lumMod val="50000"/>
                          </a:schemeClr>
                        </a:solidFill>
                        <a:latin typeface="Arial" panose="020B0604020202020204" pitchFamily="34" charset="0"/>
                        <a:ea typeface="Calibri"/>
                        <a:cs typeface="Arial" panose="020B0604020202020204" pitchFamily="34" charset="0"/>
                        <a:sym typeface="Calibri"/>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noProof="0" dirty="0">
                        <a:latin typeface="Arial" panose="020B0604020202020204" pitchFamily="34" charset="0"/>
                        <a:cs typeface="Arial" panose="020B0604020202020204" pitchFamily="34" charset="0"/>
                      </a:endParaRPr>
                    </a:p>
                  </a:txBody>
                  <a:tcPr marL="128030" marR="128030" marT="64015" marB="64015"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285750" lvl="0" indent="-107950" algn="l" rtl="0">
                        <a:lnSpc>
                          <a:spcPct val="107000"/>
                        </a:lnSpc>
                        <a:spcBef>
                          <a:spcPts val="0"/>
                        </a:spcBef>
                        <a:spcAft>
                          <a:spcPts val="0"/>
                        </a:spcAft>
                        <a:buNone/>
                      </a:pPr>
                      <a:endParaRPr lang="en-US" sz="1400" noProof="0" dirty="0">
                        <a:solidFill>
                          <a:schemeClr val="bg1">
                            <a:lumMod val="50000"/>
                          </a:schemeClr>
                        </a:solidFill>
                        <a:latin typeface="Arial" panose="020B0604020202020204" pitchFamily="34" charset="0"/>
                        <a:ea typeface="Calibri"/>
                        <a:cs typeface="Arial" panose="020B0604020202020204" pitchFamily="34" charset="0"/>
                        <a:sym typeface="Calibri"/>
                      </a:endParaRPr>
                    </a:p>
                  </a:txBody>
                  <a:tcPr marL="128030" marR="128030" marT="64015" marB="64015" anchor="ctr">
                    <a:lnL w="3175" cap="flat" cmpd="sng" algn="ctr">
                      <a:no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927315">
                <a:tc>
                  <a:txBody>
                    <a:bodyPr/>
                    <a:lstStyle/>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US" sz="1400" b="0" i="0" u="none" strike="noStrike" cap="none" baseline="0" noProof="0" dirty="0">
                          <a:solidFill>
                            <a:schemeClr val="bg1">
                              <a:lumMod val="50000"/>
                            </a:schemeClr>
                          </a:solidFill>
                          <a:latin typeface="Arial" panose="020B0604020202020204" pitchFamily="34" charset="0"/>
                          <a:ea typeface="Calibri"/>
                          <a:cs typeface="Arial" panose="020B0604020202020204" pitchFamily="34" charset="0"/>
                          <a:sym typeface="Calibri"/>
                        </a:rPr>
                        <a:t>Pillows </a:t>
                      </a:r>
                      <a:endParaRPr lang="en-US" sz="1400" b="0" i="0" u="none" strike="noStrike" cap="none" baseline="0" noProof="0" dirty="0">
                        <a:solidFill>
                          <a:schemeClr val="bg1">
                            <a:lumMod val="50000"/>
                          </a:schemeClr>
                        </a:solidFill>
                        <a:latin typeface="Arial" panose="020B0604020202020204" pitchFamily="34" charset="0"/>
                        <a:ea typeface="Calibri"/>
                        <a:cs typeface="Arial" panose="020B0604020202020204" pitchFamily="34" charset="0"/>
                        <a:sym typeface="Arial"/>
                      </a:endParaRPr>
                    </a:p>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US" sz="1400" b="0" i="0" u="none" strike="noStrike" cap="none" baseline="0" noProof="0" dirty="0">
                          <a:solidFill>
                            <a:schemeClr val="bg1">
                              <a:lumMod val="50000"/>
                            </a:schemeClr>
                          </a:solidFill>
                          <a:latin typeface="Arial" panose="020B0604020202020204" pitchFamily="34" charset="0"/>
                          <a:ea typeface="Calibri"/>
                          <a:cs typeface="Arial" panose="020B0604020202020204" pitchFamily="34" charset="0"/>
                          <a:sym typeface="Calibri"/>
                        </a:rPr>
                        <a:t>Duvets</a:t>
                      </a:r>
                    </a:p>
                  </a:txBody>
                  <a:tcPr marL="128030" marR="128030" marT="64015" marB="64015"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marL="257175" marR="0" lvl="0" indent="-171450" algn="l" defTabSz="914400" rtl="0" eaLnBrk="1" fontAlgn="auto" latinLnBrk="0" hangingPunct="1">
                        <a:lnSpc>
                          <a:spcPct val="100000"/>
                        </a:lnSpc>
                        <a:spcBef>
                          <a:spcPts val="0"/>
                        </a:spcBef>
                        <a:spcAft>
                          <a:spcPts val="0"/>
                        </a:spcAft>
                        <a:buClrTx/>
                        <a:buSzPct val="83000"/>
                        <a:buFont typeface="Arial" panose="020B0604020202020204" pitchFamily="34" charset="0"/>
                        <a:buChar char="•"/>
                        <a:tabLst/>
                        <a:defRPr/>
                      </a:pPr>
                      <a:r>
                        <a:rPr lang="en-US"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Remove both layers</a:t>
                      </a:r>
                      <a:r>
                        <a:rPr lang="en-US" sz="1400" b="0" i="0" u="none" strike="noStrike" cap="none" baseline="0" noProof="0" dirty="0">
                          <a:solidFill>
                            <a:schemeClr val="bg1">
                              <a:lumMod val="50000"/>
                            </a:schemeClr>
                          </a:solidFill>
                          <a:latin typeface="Arial" panose="020B0604020202020204" pitchFamily="34" charset="0"/>
                          <a:ea typeface="Calibri"/>
                          <a:cs typeface="Arial" panose="020B0604020202020204" pitchFamily="34" charset="0"/>
                          <a:sym typeface="Calibri"/>
                        </a:rPr>
                        <a:t> (</a:t>
                      </a:r>
                      <a:r>
                        <a:rPr lang="en-US"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pillow/duvet cases/covers &amp; protectors)</a:t>
                      </a:r>
                    </a:p>
                    <a:p>
                      <a:pPr marL="257175" marR="0" lvl="0" indent="-171450" algn="l" defTabSz="914400" rtl="0" eaLnBrk="1" fontAlgn="auto" latinLnBrk="0" hangingPunct="1">
                        <a:lnSpc>
                          <a:spcPct val="100000"/>
                        </a:lnSpc>
                        <a:spcBef>
                          <a:spcPts val="0"/>
                        </a:spcBef>
                        <a:spcAft>
                          <a:spcPts val="0"/>
                        </a:spcAft>
                        <a:buClrTx/>
                        <a:buSzPct val="83000"/>
                        <a:buFont typeface="Arial" panose="020B0604020202020204" pitchFamily="34" charset="0"/>
                        <a:buChar char="•"/>
                        <a:tabLst/>
                        <a:defRPr/>
                      </a:pPr>
                      <a:r>
                        <a:rPr lang="en-US"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Always check Care labels</a:t>
                      </a:r>
                    </a:p>
                  </a:txBody>
                  <a:tcPr marL="0" marR="0" marT="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rgbClr val="FFFFFF"/>
                    </a:solidFill>
                  </a:tcPr>
                </a:tc>
                <a:tc>
                  <a:txBody>
                    <a:bodyPr/>
                    <a:lstStyle/>
                    <a:p>
                      <a:pPr marL="171450" marR="0" lvl="0" indent="-171450" algn="l" rtl="0">
                        <a:lnSpc>
                          <a:spcPct val="100000"/>
                        </a:lnSpc>
                        <a:spcBef>
                          <a:spcPts val="0"/>
                        </a:spcBef>
                        <a:spcAft>
                          <a:spcPts val="0"/>
                        </a:spcAft>
                        <a:buClrTx/>
                        <a:buSzPct val="83000"/>
                        <a:buFont typeface="Arial" panose="020B0604020202020204" pitchFamily="34" charset="0"/>
                        <a:buChar char="•"/>
                      </a:pPr>
                      <a:r>
                        <a:rPr lang="en-US" sz="1400" noProof="0" dirty="0">
                          <a:solidFill>
                            <a:schemeClr val="bg1">
                              <a:lumMod val="50000"/>
                            </a:schemeClr>
                          </a:solidFill>
                          <a:latin typeface="Arial" panose="020B0604020202020204" pitchFamily="34" charset="0"/>
                          <a:ea typeface="Calibri"/>
                          <a:cs typeface="Arial" panose="020B0604020202020204" pitchFamily="34" charset="0"/>
                          <a:sym typeface="Calibri"/>
                        </a:rPr>
                        <a:t>Follow best recommended </a:t>
                      </a:r>
                      <a:r>
                        <a:rPr lang="en-US" sz="1400" b="1" noProof="0" dirty="0">
                          <a:solidFill>
                            <a:srgbClr val="0008AB"/>
                          </a:solidFill>
                          <a:latin typeface="Arial" panose="020B0604020202020204" pitchFamily="34" charset="0"/>
                          <a:ea typeface="Calibri"/>
                          <a:cs typeface="Arial" panose="020B0604020202020204" pitchFamily="34" charset="0"/>
                          <a:sym typeface="Calibri"/>
                        </a:rPr>
                        <a:t>Clax standard program</a:t>
                      </a:r>
                      <a:r>
                        <a:rPr lang="en-US" sz="1400" b="1" noProof="0" dirty="0">
                          <a:solidFill>
                            <a:srgbClr val="000000"/>
                          </a:solidFill>
                          <a:latin typeface="Arial" panose="020B0604020202020204" pitchFamily="34" charset="0"/>
                          <a:ea typeface="Calibri"/>
                          <a:cs typeface="Arial" panose="020B0604020202020204" pitchFamily="34" charset="0"/>
                          <a:sym typeface="Calibri"/>
                        </a:rPr>
                        <a:t> </a:t>
                      </a:r>
                      <a:r>
                        <a:rPr lang="en-US" sz="1400" noProof="0" dirty="0">
                          <a:solidFill>
                            <a:schemeClr val="bg1">
                              <a:lumMod val="50000"/>
                            </a:schemeClr>
                          </a:solidFill>
                          <a:latin typeface="Arial" panose="020B0604020202020204" pitchFamily="34" charset="0"/>
                          <a:ea typeface="Calibri"/>
                          <a:cs typeface="Arial" panose="020B0604020202020204" pitchFamily="34" charset="0"/>
                          <a:sym typeface="Calibri"/>
                        </a:rPr>
                        <a:t>based on linen</a:t>
                      </a:r>
                      <a:r>
                        <a:rPr lang="en-US" sz="1400" baseline="0" noProof="0" dirty="0">
                          <a:solidFill>
                            <a:schemeClr val="bg1">
                              <a:lumMod val="50000"/>
                            </a:schemeClr>
                          </a:solidFill>
                          <a:latin typeface="Arial" panose="020B0604020202020204" pitchFamily="34" charset="0"/>
                          <a:ea typeface="Calibri"/>
                          <a:cs typeface="Arial" panose="020B0604020202020204" pitchFamily="34" charset="0"/>
                          <a:sym typeface="Calibri"/>
                        </a:rPr>
                        <a:t> supplier’s recommendations</a:t>
                      </a:r>
                    </a:p>
                  </a:txBody>
                  <a:tcPr marL="128030" marR="128030" marT="64015" marB="64015"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rgbClr val="FFFFFF"/>
                    </a:solidFill>
                  </a:tcPr>
                </a:tc>
                <a:tc>
                  <a:txBody>
                    <a:bodyPr/>
                    <a:lstStyle/>
                    <a:p>
                      <a:pPr marL="171450" marR="0" lvl="0" indent="-171450" algn="l" rtl="0">
                        <a:lnSpc>
                          <a:spcPct val="100000"/>
                        </a:lnSpc>
                        <a:spcBef>
                          <a:spcPts val="0"/>
                        </a:spcBef>
                        <a:spcAft>
                          <a:spcPts val="0"/>
                        </a:spcAft>
                        <a:buClrTx/>
                        <a:buSzPct val="83000"/>
                        <a:buFont typeface="Arial" panose="020B0604020202020204" pitchFamily="34" charset="0"/>
                        <a:buChar char="•"/>
                      </a:pPr>
                      <a:r>
                        <a:rPr lang="en-US" sz="1400" b="0" i="0" u="none" strike="noStrike" cap="none" baseline="0" noProof="0" dirty="0">
                          <a:solidFill>
                            <a:schemeClr val="bg1">
                              <a:lumMod val="50000"/>
                            </a:schemeClr>
                          </a:solidFill>
                          <a:latin typeface="Arial" panose="020B0604020202020204" pitchFamily="34" charset="0"/>
                          <a:ea typeface="Calibri"/>
                          <a:cs typeface="Arial" panose="020B0604020202020204" pitchFamily="34" charset="0"/>
                          <a:sym typeface="Calibri"/>
                        </a:rPr>
                        <a:t>Double current hotel practice</a:t>
                      </a:r>
                    </a:p>
                  </a:txBody>
                  <a:tcPr marL="128030" marR="128030" marT="64015" marB="64015"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387169">
                <a:tc gridSpan="3">
                  <a:txBody>
                    <a:bodyPr/>
                    <a:lstStyle/>
                    <a:p>
                      <a:pPr marL="0" marR="0" lvl="0" indent="0" algn="l" rtl="0">
                        <a:lnSpc>
                          <a:spcPct val="107000"/>
                        </a:lnSpc>
                        <a:spcBef>
                          <a:spcPts val="0"/>
                        </a:spcBef>
                        <a:spcAft>
                          <a:spcPts val="600"/>
                        </a:spcAft>
                        <a:buClr>
                          <a:schemeClr val="dk1"/>
                        </a:buClr>
                        <a:buSzPts val="1000"/>
                        <a:buFont typeface="Noto Sans Symbols"/>
                        <a:buNone/>
                      </a:pPr>
                      <a:r>
                        <a:rPr lang="en-US" sz="1400" b="1" i="0" u="none" strike="noStrike" cap="small" noProof="0" dirty="0">
                          <a:solidFill>
                            <a:schemeClr val="bg1">
                              <a:lumMod val="50000"/>
                            </a:schemeClr>
                          </a:solidFill>
                          <a:latin typeface="Arial" panose="020B0604020202020204" pitchFamily="34" charset="0"/>
                          <a:ea typeface="Calibri"/>
                          <a:cs typeface="Arial" panose="020B0604020202020204" pitchFamily="34" charset="0"/>
                          <a:sym typeface="Calibri"/>
                        </a:rPr>
                        <a:t>Without protector – after</a:t>
                      </a:r>
                      <a:r>
                        <a:rPr lang="en-US" sz="1400" b="1" i="0" u="none" strike="noStrike" cap="small" baseline="0" noProof="0" dirty="0">
                          <a:solidFill>
                            <a:schemeClr val="bg1">
                              <a:lumMod val="50000"/>
                            </a:schemeClr>
                          </a:solidFill>
                          <a:latin typeface="Arial" panose="020B0604020202020204" pitchFamily="34" charset="0"/>
                          <a:ea typeface="Calibri"/>
                          <a:cs typeface="Arial" panose="020B0604020202020204" pitchFamily="34" charset="0"/>
                          <a:sym typeface="Calibri"/>
                        </a:rPr>
                        <a:t> re-opening, recommend to always use protectors</a:t>
                      </a:r>
                      <a:endParaRPr lang="en-US" sz="1400" b="1" i="0" u="none" strike="noStrike" cap="small" noProof="0" dirty="0">
                        <a:solidFill>
                          <a:schemeClr val="bg1">
                            <a:lumMod val="50000"/>
                          </a:schemeClr>
                        </a:solidFill>
                        <a:latin typeface="Arial" panose="020B0604020202020204" pitchFamily="34" charset="0"/>
                        <a:ea typeface="Calibri"/>
                        <a:cs typeface="Arial" panose="020B0604020202020204" pitchFamily="34" charset="0"/>
                        <a:sym typeface="Calibri"/>
                      </a:endParaRPr>
                    </a:p>
                  </a:txBody>
                  <a:tcPr marL="128030" marR="128030" marT="64015" marB="64015"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chemeClr val="bg1"/>
                    </a:solidFill>
                  </a:tcPr>
                </a:tc>
                <a:tc hMerge="1">
                  <a:txBody>
                    <a:bodyPr/>
                    <a:lstStyle/>
                    <a:p>
                      <a:endParaRPr lang="nl-NL"/>
                    </a:p>
                  </a:txBody>
                  <a:tcP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lvl="0" indent="0" algn="l" rtl="0">
                        <a:lnSpc>
                          <a:spcPct val="107000"/>
                        </a:lnSpc>
                        <a:spcBef>
                          <a:spcPts val="0"/>
                        </a:spcBef>
                        <a:spcAft>
                          <a:spcPts val="0"/>
                        </a:spcAft>
                        <a:buNone/>
                      </a:pPr>
                      <a:endParaRPr lang="en-US" sz="1400" b="1" u="none" cap="small" noProof="0" dirty="0">
                        <a:solidFill>
                          <a:schemeClr val="bg1">
                            <a:lumMod val="50000"/>
                          </a:schemeClr>
                        </a:solidFill>
                        <a:latin typeface="Arial" panose="020B0604020202020204" pitchFamily="34" charset="0"/>
                        <a:ea typeface="Calibri"/>
                        <a:cs typeface="Arial" panose="020B0604020202020204" pitchFamily="34" charset="0"/>
                        <a:sym typeface="Calibri"/>
                      </a:endParaRPr>
                    </a:p>
                  </a:txBody>
                  <a:tcPr marL="128030" marR="128030" marT="64015" marB="64015"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1066428">
                <a:tc>
                  <a:txBody>
                    <a:bodyPr/>
                    <a:lstStyle/>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US" sz="1400" b="0" i="0" u="none" strike="noStrike" cap="none" baseline="0" noProof="0" dirty="0">
                          <a:solidFill>
                            <a:schemeClr val="bg1">
                              <a:lumMod val="50000"/>
                            </a:schemeClr>
                          </a:solidFill>
                          <a:latin typeface="Arial" panose="020B0604020202020204" pitchFamily="34" charset="0"/>
                          <a:ea typeface="Calibri"/>
                          <a:cs typeface="Arial" panose="020B0604020202020204" pitchFamily="34" charset="0"/>
                          <a:sym typeface="Calibri"/>
                        </a:rPr>
                        <a:t>Synthetic pillows </a:t>
                      </a:r>
                    </a:p>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US" sz="1400" b="0" i="0" u="none" strike="noStrike" cap="none" baseline="0" noProof="0" dirty="0">
                          <a:solidFill>
                            <a:schemeClr val="bg1">
                              <a:lumMod val="50000"/>
                            </a:schemeClr>
                          </a:solidFill>
                          <a:latin typeface="Arial" panose="020B0604020202020204" pitchFamily="34" charset="0"/>
                          <a:ea typeface="Calibri"/>
                          <a:cs typeface="Arial" panose="020B0604020202020204" pitchFamily="34" charset="0"/>
                          <a:sym typeface="Calibri"/>
                        </a:rPr>
                        <a:t>Synthetic duvets</a:t>
                      </a:r>
                    </a:p>
                  </a:txBody>
                  <a:tcPr marL="128030" marR="128030" marT="64015" marB="64015"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marL="257175" marR="0" lvl="0" indent="-171450" algn="l" defTabSz="914400" rtl="0" eaLnBrk="1" fontAlgn="auto" latinLnBrk="0" hangingPunct="1">
                        <a:lnSpc>
                          <a:spcPct val="100000"/>
                        </a:lnSpc>
                        <a:spcBef>
                          <a:spcPts val="0"/>
                        </a:spcBef>
                        <a:spcAft>
                          <a:spcPts val="0"/>
                        </a:spcAft>
                        <a:buClrTx/>
                        <a:buSzPct val="83000"/>
                        <a:buFont typeface="Arial" panose="020B0604020202020204" pitchFamily="34" charset="0"/>
                        <a:buChar char="•"/>
                        <a:tabLst/>
                        <a:defRPr/>
                      </a:pPr>
                      <a:r>
                        <a:rPr lang="en-US"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Always check care labels</a:t>
                      </a:r>
                    </a:p>
                  </a:txBody>
                  <a:tcPr marL="0" marR="0" marT="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rgbClr val="FFFFFF"/>
                    </a:solidFill>
                  </a:tcPr>
                </a:tc>
                <a:tc>
                  <a:txBody>
                    <a:bodyPr/>
                    <a:lstStyle/>
                    <a:p>
                      <a:pPr marL="171450" marR="0" lvl="0" indent="-171450" algn="l" rtl="0">
                        <a:lnSpc>
                          <a:spcPct val="100000"/>
                        </a:lnSpc>
                        <a:spcBef>
                          <a:spcPts val="0"/>
                        </a:spcBef>
                        <a:spcAft>
                          <a:spcPts val="0"/>
                        </a:spcAft>
                        <a:buClrTx/>
                        <a:buSzPct val="83000"/>
                        <a:buFont typeface="Arial" panose="020B0604020202020204" pitchFamily="34" charset="0"/>
                        <a:buChar char="•"/>
                      </a:pPr>
                      <a:r>
                        <a:rPr lang="en-US" sz="1400" noProof="0" dirty="0">
                          <a:solidFill>
                            <a:schemeClr val="bg1">
                              <a:lumMod val="50000"/>
                            </a:schemeClr>
                          </a:solidFill>
                          <a:latin typeface="Arial" panose="020B0604020202020204" pitchFamily="34" charset="0"/>
                          <a:ea typeface="Calibri"/>
                          <a:cs typeface="Arial" panose="020B0604020202020204" pitchFamily="34" charset="0"/>
                          <a:sym typeface="Calibri"/>
                        </a:rPr>
                        <a:t>Follow best recommended </a:t>
                      </a:r>
                      <a:r>
                        <a:rPr lang="en-US" sz="1400" b="1" noProof="0" dirty="0">
                          <a:solidFill>
                            <a:srgbClr val="0008AB"/>
                          </a:solidFill>
                          <a:latin typeface="Arial" panose="020B0604020202020204" pitchFamily="34" charset="0"/>
                          <a:ea typeface="Calibri"/>
                          <a:cs typeface="Arial" panose="020B0604020202020204" pitchFamily="34" charset="0"/>
                          <a:sym typeface="Calibri"/>
                        </a:rPr>
                        <a:t>Clax disinfection program</a:t>
                      </a:r>
                      <a:r>
                        <a:rPr lang="en-US" sz="1400" b="1" noProof="0" dirty="0">
                          <a:solidFill>
                            <a:srgbClr val="000000"/>
                          </a:solidFill>
                          <a:latin typeface="Arial" panose="020B0604020202020204" pitchFamily="34" charset="0"/>
                          <a:ea typeface="Calibri"/>
                          <a:cs typeface="Arial" panose="020B0604020202020204" pitchFamily="34" charset="0"/>
                          <a:sym typeface="Calibri"/>
                        </a:rPr>
                        <a:t> </a:t>
                      </a:r>
                      <a:r>
                        <a:rPr lang="en-US" sz="1400" noProof="0" dirty="0">
                          <a:solidFill>
                            <a:schemeClr val="bg1">
                              <a:lumMod val="50000"/>
                            </a:schemeClr>
                          </a:solidFill>
                          <a:latin typeface="Arial" panose="020B0604020202020204" pitchFamily="34" charset="0"/>
                          <a:ea typeface="Calibri"/>
                          <a:cs typeface="Arial" panose="020B0604020202020204" pitchFamily="34" charset="0"/>
                          <a:sym typeface="Calibri"/>
                        </a:rPr>
                        <a:t>based on linen</a:t>
                      </a:r>
                      <a:r>
                        <a:rPr lang="en-US" sz="1400" baseline="0" noProof="0" dirty="0">
                          <a:solidFill>
                            <a:schemeClr val="bg1">
                              <a:lumMod val="50000"/>
                            </a:schemeClr>
                          </a:solidFill>
                          <a:latin typeface="Arial" panose="020B0604020202020204" pitchFamily="34" charset="0"/>
                          <a:ea typeface="Calibri"/>
                          <a:cs typeface="Arial" panose="020B0604020202020204" pitchFamily="34" charset="0"/>
                          <a:sym typeface="Calibri"/>
                        </a:rPr>
                        <a:t> supplier’s recommendations</a:t>
                      </a:r>
                    </a:p>
                    <a:p>
                      <a:pPr marL="171450" marR="0" lvl="0" indent="-171450" algn="l" defTabSz="914400" rtl="0" eaLnBrk="1" fontAlgn="auto" latinLnBrk="0" hangingPunct="1">
                        <a:lnSpc>
                          <a:spcPct val="100000"/>
                        </a:lnSpc>
                        <a:spcBef>
                          <a:spcPts val="0"/>
                        </a:spcBef>
                        <a:spcAft>
                          <a:spcPts val="0"/>
                        </a:spcAft>
                        <a:buClrTx/>
                        <a:buSzPct val="83000"/>
                        <a:buFont typeface="Arial" panose="020B0604020202020204" pitchFamily="34" charset="0"/>
                        <a:buChar char="•"/>
                        <a:tabLst/>
                        <a:defRPr/>
                      </a:pPr>
                      <a:r>
                        <a:rPr lang="en-US" sz="1400" noProof="0" dirty="0">
                          <a:solidFill>
                            <a:schemeClr val="bg1">
                              <a:lumMod val="50000"/>
                            </a:schemeClr>
                          </a:solidFill>
                          <a:latin typeface="Arial" panose="020B0604020202020204" pitchFamily="34" charset="0"/>
                          <a:ea typeface="Calibri"/>
                          <a:cs typeface="Arial" panose="020B0604020202020204" pitchFamily="34" charset="0"/>
                          <a:sym typeface="Calibri"/>
                        </a:rPr>
                        <a:t>Dry Cleaning is an alternative option**</a:t>
                      </a:r>
                    </a:p>
                  </a:txBody>
                  <a:tcPr marL="128030" marR="128030" marT="64015" marB="64015"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rgbClr val="FFFFFF"/>
                    </a:solidFill>
                  </a:tcPr>
                </a:tc>
                <a:tc>
                  <a:txBody>
                    <a:bodyPr/>
                    <a:lstStyle/>
                    <a:p>
                      <a:pPr marL="171450" marR="0" lvl="0" indent="-171450" algn="l" rtl="0">
                        <a:lnSpc>
                          <a:spcPct val="100000"/>
                        </a:lnSpc>
                        <a:spcBef>
                          <a:spcPts val="0"/>
                        </a:spcBef>
                        <a:spcAft>
                          <a:spcPts val="0"/>
                        </a:spcAft>
                        <a:buClrTx/>
                        <a:buSzPct val="83000"/>
                        <a:buFont typeface="Arial" panose="020B0604020202020204" pitchFamily="34" charset="0"/>
                        <a:buChar char="•"/>
                      </a:pPr>
                      <a:r>
                        <a:rPr lang="en-US"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After every guest check-out</a:t>
                      </a:r>
                    </a:p>
                  </a:txBody>
                  <a:tcPr marL="128030" marR="128030" marT="64015" marB="64015"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1406114">
                <a:tc>
                  <a:txBody>
                    <a:bodyPr/>
                    <a:lstStyle/>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US" sz="1400" b="0" i="0" u="none" strike="noStrike" cap="none" baseline="0" noProof="0" dirty="0">
                          <a:solidFill>
                            <a:schemeClr val="bg1">
                              <a:lumMod val="50000"/>
                            </a:schemeClr>
                          </a:solidFill>
                          <a:latin typeface="Arial" panose="020B0604020202020204" pitchFamily="34" charset="0"/>
                          <a:ea typeface="Calibri"/>
                          <a:cs typeface="Arial" panose="020B0604020202020204" pitchFamily="34" charset="0"/>
                          <a:sym typeface="Calibri"/>
                        </a:rPr>
                        <a:t>Duvets with feathers </a:t>
                      </a:r>
                    </a:p>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US" sz="1400" b="0" i="0" u="none" strike="noStrike" cap="none" baseline="0" noProof="0" dirty="0">
                          <a:solidFill>
                            <a:schemeClr val="bg1">
                              <a:lumMod val="50000"/>
                            </a:schemeClr>
                          </a:solidFill>
                          <a:latin typeface="Arial" panose="020B0604020202020204" pitchFamily="34" charset="0"/>
                          <a:ea typeface="Calibri"/>
                          <a:cs typeface="Arial" panose="020B0604020202020204" pitchFamily="34" charset="0"/>
                          <a:sym typeface="Calibri"/>
                        </a:rPr>
                        <a:t>Pillows with feathers</a:t>
                      </a:r>
                    </a:p>
                  </a:txBody>
                  <a:tcPr marL="128030" marR="128030" marT="64015" marB="64015"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marL="257175" marR="0" lvl="0" indent="-171450" algn="l" defTabSz="914400" rtl="0" eaLnBrk="1" fontAlgn="auto" latinLnBrk="0" hangingPunct="1">
                        <a:lnSpc>
                          <a:spcPct val="100000"/>
                        </a:lnSpc>
                        <a:spcBef>
                          <a:spcPts val="0"/>
                        </a:spcBef>
                        <a:spcAft>
                          <a:spcPts val="0"/>
                        </a:spcAft>
                        <a:buClr>
                          <a:schemeClr val="dk1"/>
                        </a:buClr>
                        <a:buSzPct val="83000"/>
                        <a:buFont typeface="Arial" panose="020B0604020202020204" pitchFamily="34" charset="0"/>
                        <a:buChar char="•"/>
                        <a:tabLst/>
                        <a:defRPr/>
                      </a:pPr>
                      <a:r>
                        <a:rPr lang="en-US"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Always check Care labels</a:t>
                      </a:r>
                    </a:p>
                    <a:p>
                      <a:pPr marL="257175" marR="0" lvl="0" indent="-171450" algn="l" rtl="0">
                        <a:lnSpc>
                          <a:spcPct val="100000"/>
                        </a:lnSpc>
                        <a:spcBef>
                          <a:spcPts val="0"/>
                        </a:spcBef>
                        <a:spcAft>
                          <a:spcPts val="0"/>
                        </a:spcAft>
                        <a:buClr>
                          <a:schemeClr val="dk1"/>
                        </a:buClr>
                        <a:buSzPct val="83000"/>
                        <a:buFont typeface="Arial" panose="020B0604020202020204" pitchFamily="34" charset="0"/>
                        <a:buChar char="•"/>
                      </a:pPr>
                      <a:r>
                        <a:rPr lang="en-US"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Put in linen bags and securely seal the bags for 4 days and perform regular washing process after</a:t>
                      </a:r>
                    </a:p>
                  </a:txBody>
                  <a:tcPr marL="0" marR="0" marT="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rgbClr val="FFFFFF"/>
                    </a:solidFill>
                  </a:tcPr>
                </a:tc>
                <a:tc>
                  <a:txBody>
                    <a:bodyPr/>
                    <a:lstStyle/>
                    <a:p>
                      <a:pPr marL="171450" marR="0" lvl="0" indent="-171450" algn="l" rtl="0">
                        <a:lnSpc>
                          <a:spcPct val="100000"/>
                        </a:lnSpc>
                        <a:spcBef>
                          <a:spcPts val="0"/>
                        </a:spcBef>
                        <a:spcAft>
                          <a:spcPts val="0"/>
                        </a:spcAft>
                        <a:buClr>
                          <a:schemeClr val="dk1"/>
                        </a:buClr>
                        <a:buSzPct val="83000"/>
                        <a:buFont typeface="Arial" panose="020B0604020202020204" pitchFamily="34" charset="0"/>
                        <a:buChar char="•"/>
                      </a:pPr>
                      <a:r>
                        <a:rPr lang="en-US" sz="1400" noProof="0" dirty="0">
                          <a:solidFill>
                            <a:schemeClr val="bg1">
                              <a:lumMod val="50000"/>
                            </a:schemeClr>
                          </a:solidFill>
                          <a:latin typeface="Arial" panose="020B0604020202020204" pitchFamily="34" charset="0"/>
                          <a:ea typeface="Calibri"/>
                          <a:cs typeface="Arial" panose="020B0604020202020204" pitchFamily="34" charset="0"/>
                          <a:sym typeface="Calibri"/>
                        </a:rPr>
                        <a:t>Follow best recommended </a:t>
                      </a:r>
                      <a:r>
                        <a:rPr lang="en-US" sz="1400" b="1" noProof="0" dirty="0">
                          <a:solidFill>
                            <a:srgbClr val="0008AB"/>
                          </a:solidFill>
                          <a:latin typeface="Arial" panose="020B0604020202020204" pitchFamily="34" charset="0"/>
                          <a:ea typeface="Calibri"/>
                          <a:cs typeface="Arial" panose="020B0604020202020204" pitchFamily="34" charset="0"/>
                          <a:sym typeface="Calibri"/>
                        </a:rPr>
                        <a:t>Clax standard program</a:t>
                      </a:r>
                      <a:r>
                        <a:rPr lang="en-US" sz="1400" b="1" noProof="0" dirty="0">
                          <a:solidFill>
                            <a:srgbClr val="000000"/>
                          </a:solidFill>
                          <a:latin typeface="Arial" panose="020B0604020202020204" pitchFamily="34" charset="0"/>
                          <a:ea typeface="Calibri"/>
                          <a:cs typeface="Arial" panose="020B0604020202020204" pitchFamily="34" charset="0"/>
                          <a:sym typeface="Calibri"/>
                        </a:rPr>
                        <a:t> </a:t>
                      </a:r>
                      <a:r>
                        <a:rPr lang="en-US" sz="1400" noProof="0" dirty="0">
                          <a:solidFill>
                            <a:schemeClr val="bg1">
                              <a:lumMod val="50000"/>
                            </a:schemeClr>
                          </a:solidFill>
                          <a:latin typeface="Arial" panose="020B0604020202020204" pitchFamily="34" charset="0"/>
                          <a:ea typeface="Calibri"/>
                          <a:cs typeface="Arial" panose="020B0604020202020204" pitchFamily="34" charset="0"/>
                          <a:sym typeface="Calibri"/>
                        </a:rPr>
                        <a:t>based on linen</a:t>
                      </a:r>
                      <a:r>
                        <a:rPr lang="en-US" sz="1400" baseline="0" noProof="0" dirty="0">
                          <a:solidFill>
                            <a:schemeClr val="bg1">
                              <a:lumMod val="50000"/>
                            </a:schemeClr>
                          </a:solidFill>
                          <a:latin typeface="Arial" panose="020B0604020202020204" pitchFamily="34" charset="0"/>
                          <a:ea typeface="Calibri"/>
                          <a:cs typeface="Arial" panose="020B0604020202020204" pitchFamily="34" charset="0"/>
                          <a:sym typeface="Calibri"/>
                        </a:rPr>
                        <a:t> supplier’s recommendations</a:t>
                      </a:r>
                      <a:endParaRPr lang="en-US" sz="1400" noProof="0" dirty="0">
                        <a:solidFill>
                          <a:schemeClr val="bg1">
                            <a:lumMod val="50000"/>
                          </a:schemeClr>
                        </a:solidFill>
                        <a:latin typeface="Arial" panose="020B0604020202020204" pitchFamily="34" charset="0"/>
                        <a:ea typeface="Calibri"/>
                        <a:cs typeface="Arial" panose="020B0604020202020204" pitchFamily="34" charset="0"/>
                        <a:sym typeface="Calibri"/>
                      </a:endParaRPr>
                    </a:p>
                  </a:txBody>
                  <a:tcPr marL="128030" marR="128030" marT="64015" marB="64015"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rgbClr val="FFFFFF"/>
                    </a:solidFill>
                  </a:tcPr>
                </a:tc>
                <a:tc>
                  <a:txBody>
                    <a:bodyPr/>
                    <a:lstStyle/>
                    <a:p>
                      <a:pPr marL="171450" marR="0" lvl="0" indent="-171450" algn="l" rtl="0">
                        <a:lnSpc>
                          <a:spcPct val="100000"/>
                        </a:lnSpc>
                        <a:spcBef>
                          <a:spcPts val="0"/>
                        </a:spcBef>
                        <a:spcAft>
                          <a:spcPts val="0"/>
                        </a:spcAft>
                        <a:buClrTx/>
                        <a:buSzPct val="83000"/>
                        <a:buFont typeface="Arial" panose="020B0604020202020204" pitchFamily="34" charset="0"/>
                        <a:buChar char="•"/>
                      </a:pPr>
                      <a:r>
                        <a:rPr lang="en-US"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After every guest check-out</a:t>
                      </a:r>
                    </a:p>
                  </a:txBody>
                  <a:tcPr marL="128030" marR="128030" marT="64015" marB="64015"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bl>
          </a:graphicData>
        </a:graphic>
      </p:graphicFrame>
      <p:sp>
        <p:nvSpPr>
          <p:cNvPr id="12" name="Google Shape;132;p2"/>
          <p:cNvSpPr/>
          <p:nvPr/>
        </p:nvSpPr>
        <p:spPr>
          <a:xfrm rot="10800000" flipH="1">
            <a:off x="-1" y="2364196"/>
            <a:ext cx="12801600" cy="101366"/>
          </a:xfrm>
          <a:prstGeom prst="rect">
            <a:avLst/>
          </a:prstGeom>
          <a:solidFill>
            <a:schemeClr val="bg2">
              <a:lumMod val="60000"/>
              <a:lumOff val="40000"/>
            </a:schemeClr>
          </a:solidFill>
          <a:ln>
            <a:noFill/>
          </a:ln>
        </p:spPr>
        <p:txBody>
          <a:bodyPr spcFirstLastPara="1" wrap="square" lIns="88625" tIns="44300" rIns="88625" bIns="44300" anchor="ctr" anchorCtr="0">
            <a:noAutofit/>
          </a:bodyPr>
          <a:lstStyle/>
          <a:p>
            <a:pPr marL="0" marR="0" lvl="0" indent="0" algn="ctr" rtl="0">
              <a:spcBef>
                <a:spcPts val="0"/>
              </a:spcBef>
              <a:spcAft>
                <a:spcPts val="0"/>
              </a:spcAft>
              <a:buNone/>
            </a:pPr>
            <a:endParaRPr sz="1745">
              <a:solidFill>
                <a:schemeClr val="lt1"/>
              </a:solidFill>
              <a:latin typeface="Arial"/>
              <a:ea typeface="Arial"/>
              <a:cs typeface="Arial"/>
              <a:sym typeface="Arial"/>
            </a:endParaRPr>
          </a:p>
        </p:txBody>
      </p:sp>
      <p:pic>
        <p:nvPicPr>
          <p:cNvPr id="13" name="Picture 4" descr="https://hub.diversey.com/hubfs/Global%20/IHG/DUO%20Logo%20IHG%20Diverse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501" y="332653"/>
            <a:ext cx="3456596" cy="807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593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 xmlns:a16="http://schemas.microsoft.com/office/drawing/2014/main" id="{3016082E-DFF1-4B96-A3D0-6D6AC7CCED8F}"/>
              </a:ext>
            </a:extLst>
          </p:cNvPr>
          <p:cNvSpPr txBox="1"/>
          <p:nvPr/>
        </p:nvSpPr>
        <p:spPr>
          <a:xfrm>
            <a:off x="1763485" y="1607682"/>
            <a:ext cx="9652228" cy="522451"/>
          </a:xfrm>
          <a:prstGeom prst="rect">
            <a:avLst/>
          </a:prstGeom>
          <a:noFill/>
        </p:spPr>
        <p:txBody>
          <a:bodyPr wrap="square" lIns="0" rtlCol="0">
            <a:spAutoFit/>
          </a:bodyPr>
          <a:lstStyle/>
          <a:p>
            <a:pPr algn="ctr">
              <a:lnSpc>
                <a:spcPct val="130000"/>
              </a:lnSpc>
            </a:pPr>
            <a:r>
              <a:rPr lang="nl-NL" sz="2400" dirty="0">
                <a:solidFill>
                  <a:srgbClr val="767978"/>
                </a:solidFill>
                <a:latin typeface="Arial" panose="020B0604020202020204" pitchFamily="34" charset="0"/>
                <a:cs typeface="Arial" panose="020B0604020202020204" pitchFamily="34" charset="0"/>
              </a:rPr>
              <a:t>LAUNDRY CLEANING &amp; DISINFECTION </a:t>
            </a:r>
            <a:r>
              <a:rPr lang="mr-IN" sz="2400" dirty="0">
                <a:solidFill>
                  <a:srgbClr val="767978"/>
                </a:solidFill>
                <a:latin typeface="Arial" panose="020B0604020202020204" pitchFamily="34" charset="0"/>
              </a:rPr>
              <a:t>–</a:t>
            </a:r>
            <a:r>
              <a:rPr lang="nl-NL" sz="2400" dirty="0">
                <a:solidFill>
                  <a:srgbClr val="767978"/>
                </a:solidFill>
                <a:latin typeface="Arial" panose="020B0604020202020204" pitchFamily="34" charset="0"/>
                <a:cs typeface="Arial" panose="020B0604020202020204" pitchFamily="34" charset="0"/>
              </a:rPr>
              <a:t> POST-SPOTTING </a:t>
            </a:r>
            <a:endParaRPr lang="en-GB" sz="2400" b="1" dirty="0">
              <a:solidFill>
                <a:srgbClr val="767978"/>
              </a:solidFill>
              <a:latin typeface="Arial" panose="020B0604020202020204" pitchFamily="34" charset="0"/>
              <a:cs typeface="Arial" panose="020B0604020202020204" pitchFamily="34" charset="0"/>
            </a:endParaRPr>
          </a:p>
        </p:txBody>
      </p:sp>
      <p:pic>
        <p:nvPicPr>
          <p:cNvPr id="15" name="Picture 7">
            <a:extLst>
              <a:ext uri="{FF2B5EF4-FFF2-40B4-BE49-F238E27FC236}">
                <a16:creationId xmlns="" xmlns:a16="http://schemas.microsoft.com/office/drawing/2014/main" id="{B9D74A70-52AB-44C8-8B6A-497C9EE22A87}"/>
              </a:ext>
            </a:extLst>
          </p:cNvPr>
          <p:cNvPicPr>
            <a:picLocks noChangeAspect="1"/>
          </p:cNvPicPr>
          <p:nvPr/>
        </p:nvPicPr>
        <p:blipFill>
          <a:blip r:embed="rId2"/>
          <a:stretch>
            <a:fillRect/>
          </a:stretch>
        </p:blipFill>
        <p:spPr>
          <a:xfrm>
            <a:off x="754745" y="3139053"/>
            <a:ext cx="1517353" cy="1550411"/>
          </a:xfrm>
          <a:prstGeom prst="rect">
            <a:avLst/>
          </a:prstGeom>
        </p:spPr>
      </p:pic>
      <p:sp>
        <p:nvSpPr>
          <p:cNvPr id="16" name="TextBox 9"/>
          <p:cNvSpPr txBox="1"/>
          <p:nvPr/>
        </p:nvSpPr>
        <p:spPr>
          <a:xfrm>
            <a:off x="2344139" y="3965752"/>
            <a:ext cx="1586663" cy="523220"/>
          </a:xfrm>
          <a:prstGeom prst="rect">
            <a:avLst/>
          </a:prstGeom>
          <a:noFill/>
        </p:spPr>
        <p:txBody>
          <a:bodyPr wrap="square" rtlCol="0">
            <a:spAutoFit/>
          </a:bodyPr>
          <a:lstStyle/>
          <a:p>
            <a:r>
              <a:rPr lang="en-US" sz="1400" b="1" i="1" dirty="0">
                <a:solidFill>
                  <a:srgbClr val="767978"/>
                </a:solidFill>
                <a:latin typeface="Calibri" panose="020F0502020204030204" pitchFamily="34" charset="0"/>
              </a:rPr>
              <a:t>A complete stain removal solution</a:t>
            </a:r>
          </a:p>
        </p:txBody>
      </p:sp>
      <p:grpSp>
        <p:nvGrpSpPr>
          <p:cNvPr id="2" name="Groeperen 1"/>
          <p:cNvGrpSpPr/>
          <p:nvPr/>
        </p:nvGrpSpPr>
        <p:grpSpPr>
          <a:xfrm>
            <a:off x="2328371" y="3348660"/>
            <a:ext cx="2253612" cy="499154"/>
            <a:chOff x="750763" y="3148120"/>
            <a:chExt cx="2977113" cy="659403"/>
          </a:xfrm>
        </p:grpSpPr>
        <p:pic>
          <p:nvPicPr>
            <p:cNvPr id="17" name="Picture 14">
              <a:extLst>
                <a:ext uri="{FF2B5EF4-FFF2-40B4-BE49-F238E27FC236}">
                  <a16:creationId xmlns="" xmlns:a16="http://schemas.microsoft.com/office/drawing/2014/main" id="{DC649CFF-6E91-40D6-88EF-83EA6E8D6E42}"/>
                </a:ext>
              </a:extLst>
            </p:cNvPr>
            <p:cNvPicPr>
              <a:picLocks noChangeAspect="1"/>
            </p:cNvPicPr>
            <p:nvPr/>
          </p:nvPicPr>
          <p:blipFill rotWithShape="1">
            <a:blip r:embed="rId3"/>
            <a:srcRect l="19597" t="29797" r="19244" b="29493"/>
            <a:stretch/>
          </p:blipFill>
          <p:spPr>
            <a:xfrm>
              <a:off x="750763" y="3148120"/>
              <a:ext cx="1395117" cy="659403"/>
            </a:xfrm>
            <a:prstGeom prst="rect">
              <a:avLst/>
            </a:prstGeom>
          </p:spPr>
        </p:pic>
        <p:sp>
          <p:nvSpPr>
            <p:cNvPr id="18" name="Rectangle 15">
              <a:extLst>
                <a:ext uri="{FF2B5EF4-FFF2-40B4-BE49-F238E27FC236}">
                  <a16:creationId xmlns="" xmlns:a16="http://schemas.microsoft.com/office/drawing/2014/main" id="{EE9951C3-158C-41C4-84C1-95533306FB0B}"/>
                </a:ext>
              </a:extLst>
            </p:cNvPr>
            <p:cNvSpPr/>
            <p:nvPr/>
          </p:nvSpPr>
          <p:spPr>
            <a:xfrm>
              <a:off x="2007403" y="3179385"/>
              <a:ext cx="1720473" cy="569219"/>
            </a:xfrm>
            <a:prstGeom prst="rect">
              <a:avLst/>
            </a:prstGeom>
            <a:noFill/>
          </p:spPr>
          <p:txBody>
            <a:bodyPr wrap="square">
              <a:spAutoFit/>
            </a:bodyPr>
            <a:lstStyle/>
            <a:p>
              <a:r>
                <a:rPr lang="nl-NL" sz="2200" b="1" dirty="0">
                  <a:solidFill>
                    <a:srgbClr val="10069F"/>
                  </a:solidFill>
                  <a:latin typeface="Calibri" panose="020F0502020204030204" pitchFamily="34" charset="0"/>
                </a:rPr>
                <a:t>Magic</a:t>
              </a:r>
              <a:endParaRPr lang="en-US" sz="2200" b="1" dirty="0">
                <a:solidFill>
                  <a:srgbClr val="10069F"/>
                </a:solidFill>
                <a:latin typeface="Calibri" panose="020F0502020204030204" pitchFamily="34" charset="0"/>
              </a:endParaRPr>
            </a:p>
          </p:txBody>
        </p:sp>
      </p:grpSp>
      <p:cxnSp>
        <p:nvCxnSpPr>
          <p:cNvPr id="22" name="Straight Connector 84">
            <a:extLst>
              <a:ext uri="{FF2B5EF4-FFF2-40B4-BE49-F238E27FC236}">
                <a16:creationId xmlns="" xmlns:a16="http://schemas.microsoft.com/office/drawing/2014/main" id="{3161BD8C-7366-4FAB-A183-F748B0335338}"/>
              </a:ext>
            </a:extLst>
          </p:cNvPr>
          <p:cNvCxnSpPr>
            <a:cxnSpLocks/>
          </p:cNvCxnSpPr>
          <p:nvPr/>
        </p:nvCxnSpPr>
        <p:spPr>
          <a:xfrm>
            <a:off x="738606" y="2962502"/>
            <a:ext cx="2377293" cy="0"/>
          </a:xfrm>
          <a:prstGeom prst="line">
            <a:avLst/>
          </a:prstGeom>
          <a:ln>
            <a:solidFill>
              <a:srgbClr val="767978"/>
            </a:solidFill>
          </a:ln>
        </p:spPr>
        <p:style>
          <a:lnRef idx="1">
            <a:schemeClr val="dk1"/>
          </a:lnRef>
          <a:fillRef idx="0">
            <a:schemeClr val="dk1"/>
          </a:fillRef>
          <a:effectRef idx="0">
            <a:schemeClr val="dk1"/>
          </a:effectRef>
          <a:fontRef idx="minor">
            <a:schemeClr val="tx1"/>
          </a:fontRef>
        </p:style>
      </p:cxnSp>
      <p:sp>
        <p:nvSpPr>
          <p:cNvPr id="23" name="Rectangle 88">
            <a:extLst>
              <a:ext uri="{FF2B5EF4-FFF2-40B4-BE49-F238E27FC236}">
                <a16:creationId xmlns="" xmlns:a16="http://schemas.microsoft.com/office/drawing/2014/main" id="{97AF2FFC-EE5A-4B34-AA9F-D4F986E63A2D}"/>
              </a:ext>
            </a:extLst>
          </p:cNvPr>
          <p:cNvSpPr/>
          <p:nvPr/>
        </p:nvSpPr>
        <p:spPr>
          <a:xfrm>
            <a:off x="771848" y="9025949"/>
            <a:ext cx="11439427" cy="276999"/>
          </a:xfrm>
          <a:prstGeom prst="rect">
            <a:avLst/>
          </a:prstGeom>
        </p:spPr>
        <p:txBody>
          <a:bodyPr wrap="square">
            <a:spAutoFit/>
          </a:bodyPr>
          <a:lstStyle/>
          <a:p>
            <a:r>
              <a:rPr lang="en-GB" sz="1200" dirty="0">
                <a:solidFill>
                  <a:srgbClr val="767978"/>
                </a:solidFill>
                <a:latin typeface="Arial" panose="020B0604020202020204" pitchFamily="34" charset="0"/>
                <a:cs typeface="Arial" panose="020B0604020202020204" pitchFamily="34" charset="0"/>
              </a:rPr>
              <a:t>* Check PIS, SDS for detailed information http://sds.diversey.com | Use biocides safely. Always read the label and product information before use </a:t>
            </a:r>
          </a:p>
        </p:txBody>
      </p:sp>
      <p:sp>
        <p:nvSpPr>
          <p:cNvPr id="24" name="Rectangle 89">
            <a:extLst>
              <a:ext uri="{FF2B5EF4-FFF2-40B4-BE49-F238E27FC236}">
                <a16:creationId xmlns="" xmlns:a16="http://schemas.microsoft.com/office/drawing/2014/main" id="{E8AE0EAE-1004-4387-9FD1-EFC4205C9E37}"/>
              </a:ext>
            </a:extLst>
          </p:cNvPr>
          <p:cNvSpPr/>
          <p:nvPr/>
        </p:nvSpPr>
        <p:spPr>
          <a:xfrm>
            <a:off x="689430" y="4992197"/>
            <a:ext cx="2692553" cy="338554"/>
          </a:xfrm>
          <a:prstGeom prst="rect">
            <a:avLst/>
          </a:prstGeom>
        </p:spPr>
        <p:txBody>
          <a:bodyPr wrap="square">
            <a:spAutoFit/>
          </a:bodyPr>
          <a:lstStyle/>
          <a:p>
            <a:r>
              <a:rPr lang="en-US" sz="1600" cap="all" dirty="0">
                <a:solidFill>
                  <a:srgbClr val="767978"/>
                </a:solidFill>
                <a:latin typeface="Arial" panose="020B0604020202020204" pitchFamily="34" charset="0"/>
                <a:cs typeface="Arial" panose="020B0604020202020204" pitchFamily="34" charset="0"/>
              </a:rPr>
              <a:t>WHEN TO DO IT</a:t>
            </a:r>
          </a:p>
        </p:txBody>
      </p:sp>
      <p:sp>
        <p:nvSpPr>
          <p:cNvPr id="25" name="Rectangle 91">
            <a:extLst>
              <a:ext uri="{FF2B5EF4-FFF2-40B4-BE49-F238E27FC236}">
                <a16:creationId xmlns="" xmlns:a16="http://schemas.microsoft.com/office/drawing/2014/main" id="{1CA7FAE2-044F-417B-A34A-5467EA3CC650}"/>
              </a:ext>
            </a:extLst>
          </p:cNvPr>
          <p:cNvSpPr/>
          <p:nvPr/>
        </p:nvSpPr>
        <p:spPr>
          <a:xfrm>
            <a:off x="1513421" y="5450446"/>
            <a:ext cx="2094002" cy="738662"/>
          </a:xfrm>
          <a:prstGeom prst="rect">
            <a:avLst/>
          </a:prstGeom>
        </p:spPr>
        <p:txBody>
          <a:bodyPr wrap="square" anchor="ctr">
            <a:noAutofit/>
          </a:bodyPr>
          <a:lstStyle/>
          <a:p>
            <a:pPr lvl="0"/>
            <a:r>
              <a:rPr lang="en-US" sz="1400" dirty="0">
                <a:solidFill>
                  <a:schemeClr val="tx1">
                    <a:lumMod val="50000"/>
                    <a:lumOff val="50000"/>
                  </a:schemeClr>
                </a:solidFill>
                <a:latin typeface="Arial" panose="020B0604020202020204" pitchFamily="34" charset="0"/>
                <a:ea typeface="Calibri"/>
                <a:cs typeface="Arial" panose="020B0604020202020204" pitchFamily="34" charset="0"/>
                <a:sym typeface="Calibri"/>
              </a:rPr>
              <a:t>Whenever a stain occurs in your fabrics</a:t>
            </a:r>
          </a:p>
        </p:txBody>
      </p:sp>
      <p:grpSp>
        <p:nvGrpSpPr>
          <p:cNvPr id="26" name="Group 92">
            <a:extLst>
              <a:ext uri="{FF2B5EF4-FFF2-40B4-BE49-F238E27FC236}">
                <a16:creationId xmlns="" xmlns:a16="http://schemas.microsoft.com/office/drawing/2014/main" id="{EE96934F-61D2-4E9E-960D-2BCA534BA3C8}"/>
              </a:ext>
            </a:extLst>
          </p:cNvPr>
          <p:cNvGrpSpPr/>
          <p:nvPr/>
        </p:nvGrpSpPr>
        <p:grpSpPr>
          <a:xfrm>
            <a:off x="773217" y="5484551"/>
            <a:ext cx="658368" cy="670451"/>
            <a:chOff x="4046181" y="5883345"/>
            <a:chExt cx="658368" cy="670451"/>
          </a:xfrm>
        </p:grpSpPr>
        <p:sp>
          <p:nvSpPr>
            <p:cNvPr id="27" name="Oval 93">
              <a:extLst>
                <a:ext uri="{FF2B5EF4-FFF2-40B4-BE49-F238E27FC236}">
                  <a16:creationId xmlns="" xmlns:a16="http://schemas.microsoft.com/office/drawing/2014/main" id="{6241AB55-104A-4DE1-B4D9-2990CC7F8769}"/>
                </a:ext>
              </a:extLst>
            </p:cNvPr>
            <p:cNvSpPr/>
            <p:nvPr/>
          </p:nvSpPr>
          <p:spPr>
            <a:xfrm>
              <a:off x="4046181" y="5883345"/>
              <a:ext cx="658368" cy="657388"/>
            </a:xfrm>
            <a:prstGeom prst="ellipse">
              <a:avLst/>
            </a:prstGeom>
            <a:solidFill>
              <a:srgbClr val="767978"/>
            </a:solidFill>
            <a:ln>
              <a:solidFill>
                <a:srgbClr val="767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8" name="Graphic 94">
              <a:extLst>
                <a:ext uri="{FF2B5EF4-FFF2-40B4-BE49-F238E27FC236}">
                  <a16:creationId xmlns="" xmlns:a16="http://schemas.microsoft.com/office/drawing/2014/main" id="{3D11F635-090B-4F24-B3E2-44008CA95EA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4153100" y="5979604"/>
              <a:ext cx="459353" cy="574192"/>
            </a:xfrm>
            <a:prstGeom prst="rect">
              <a:avLst/>
            </a:prstGeom>
          </p:spPr>
        </p:pic>
      </p:grpSp>
      <p:sp>
        <p:nvSpPr>
          <p:cNvPr id="32" name="Rectangle 85">
            <a:extLst>
              <a:ext uri="{FF2B5EF4-FFF2-40B4-BE49-F238E27FC236}">
                <a16:creationId xmlns="" xmlns:a16="http://schemas.microsoft.com/office/drawing/2014/main" id="{FBAD56F5-655C-4BE3-BA3D-8527CD044A76}"/>
              </a:ext>
            </a:extLst>
          </p:cNvPr>
          <p:cNvSpPr/>
          <p:nvPr/>
        </p:nvSpPr>
        <p:spPr>
          <a:xfrm>
            <a:off x="676367" y="7024034"/>
            <a:ext cx="2692553" cy="338554"/>
          </a:xfrm>
          <a:prstGeom prst="rect">
            <a:avLst/>
          </a:prstGeom>
        </p:spPr>
        <p:txBody>
          <a:bodyPr wrap="square">
            <a:spAutoFit/>
          </a:bodyPr>
          <a:lstStyle/>
          <a:p>
            <a:r>
              <a:rPr lang="en-US" sz="1600" cap="all" dirty="0">
                <a:solidFill>
                  <a:srgbClr val="767978"/>
                </a:solidFill>
                <a:latin typeface="Graphik Regular" panose="020B0503030202060203" pitchFamily="34" charset="0"/>
              </a:rPr>
              <a:t>Cleaning PROCESS</a:t>
            </a:r>
          </a:p>
        </p:txBody>
      </p:sp>
      <p:cxnSp>
        <p:nvCxnSpPr>
          <p:cNvPr id="33" name="Straight Connector 86">
            <a:extLst>
              <a:ext uri="{FF2B5EF4-FFF2-40B4-BE49-F238E27FC236}">
                <a16:creationId xmlns="" xmlns:a16="http://schemas.microsoft.com/office/drawing/2014/main" id="{7E21C92F-DBF7-41F3-9234-859F1FDB1189}"/>
              </a:ext>
            </a:extLst>
          </p:cNvPr>
          <p:cNvCxnSpPr>
            <a:cxnSpLocks/>
          </p:cNvCxnSpPr>
          <p:nvPr/>
        </p:nvCxnSpPr>
        <p:spPr>
          <a:xfrm>
            <a:off x="754745" y="7414035"/>
            <a:ext cx="5409303" cy="0"/>
          </a:xfrm>
          <a:prstGeom prst="line">
            <a:avLst/>
          </a:prstGeom>
          <a:ln>
            <a:solidFill>
              <a:srgbClr val="767978"/>
            </a:solidFill>
          </a:ln>
        </p:spPr>
        <p:style>
          <a:lnRef idx="1">
            <a:schemeClr val="dk1"/>
          </a:lnRef>
          <a:fillRef idx="0">
            <a:schemeClr val="dk1"/>
          </a:fillRef>
          <a:effectRef idx="0">
            <a:schemeClr val="dk1"/>
          </a:effectRef>
          <a:fontRef idx="minor">
            <a:schemeClr val="tx1"/>
          </a:fontRef>
        </p:style>
      </p:cxnSp>
      <p:sp>
        <p:nvSpPr>
          <p:cNvPr id="34" name="Rectangle 87">
            <a:extLst>
              <a:ext uri="{FF2B5EF4-FFF2-40B4-BE49-F238E27FC236}">
                <a16:creationId xmlns="" xmlns:a16="http://schemas.microsoft.com/office/drawing/2014/main" id="{57FABA24-7065-490C-9319-8AFB7068CDF7}"/>
              </a:ext>
            </a:extLst>
          </p:cNvPr>
          <p:cNvSpPr>
            <a:spLocks noChangeArrowheads="1"/>
          </p:cNvSpPr>
          <p:nvPr/>
        </p:nvSpPr>
        <p:spPr bwMode="auto">
          <a:xfrm>
            <a:off x="738606" y="7623496"/>
            <a:ext cx="6477334"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eaLnBrk="0" hangingPunct="0">
              <a:spcBef>
                <a:spcPct val="20000"/>
              </a:spcBef>
              <a:buAutoNum type="arabicPeriod"/>
              <a:defRPr/>
            </a:pPr>
            <a:r>
              <a:rPr lang="en-US" sz="1400" dirty="0">
                <a:solidFill>
                  <a:srgbClr val="767978"/>
                </a:solidFill>
                <a:latin typeface="Arial" panose="020B0604020202020204" pitchFamily="34" charset="0"/>
                <a:cs typeface="Arial" panose="020B0604020202020204" pitchFamily="34" charset="0"/>
                <a:sym typeface="Wingdings" pitchFamily="2" charset="2"/>
              </a:rPr>
              <a:t>Wash hands &amp; put on gloves</a:t>
            </a:r>
          </a:p>
          <a:p>
            <a:pPr marL="342900" indent="-342900" eaLnBrk="0" hangingPunct="0">
              <a:spcBef>
                <a:spcPct val="20000"/>
              </a:spcBef>
              <a:buAutoNum type="arabicPeriod"/>
              <a:defRPr/>
            </a:pPr>
            <a:r>
              <a:rPr lang="en-US" sz="1400" dirty="0">
                <a:solidFill>
                  <a:srgbClr val="767978"/>
                </a:solidFill>
                <a:latin typeface="Arial" panose="020B0604020202020204" pitchFamily="34" charset="0"/>
                <a:cs typeface="Arial" panose="020B0604020202020204" pitchFamily="34" charset="0"/>
                <a:sym typeface="Wingdings" pitchFamily="2" charset="2"/>
              </a:rPr>
              <a:t>Spray the product on the stain</a:t>
            </a:r>
          </a:p>
          <a:p>
            <a:pPr marL="342900" indent="-342900" eaLnBrk="0" hangingPunct="0">
              <a:spcBef>
                <a:spcPct val="20000"/>
              </a:spcBef>
              <a:buAutoNum type="arabicPeriod"/>
              <a:defRPr/>
            </a:pPr>
            <a:r>
              <a:rPr lang="en-US" sz="1400" dirty="0">
                <a:solidFill>
                  <a:srgbClr val="767978"/>
                </a:solidFill>
                <a:latin typeface="Arial" panose="020B0604020202020204" pitchFamily="34" charset="0"/>
                <a:cs typeface="Arial" panose="020B0604020202020204" pitchFamily="34" charset="0"/>
                <a:sym typeface="Wingdings" pitchFamily="2" charset="2"/>
              </a:rPr>
              <a:t>Wash as normal process</a:t>
            </a:r>
          </a:p>
          <a:p>
            <a:pPr marL="342900" indent="-342900" eaLnBrk="0" hangingPunct="0">
              <a:spcBef>
                <a:spcPct val="20000"/>
              </a:spcBef>
              <a:buAutoNum type="arabicPeriod"/>
              <a:defRPr/>
            </a:pPr>
            <a:r>
              <a:rPr lang="en-US" sz="1400" dirty="0">
                <a:solidFill>
                  <a:srgbClr val="767978"/>
                </a:solidFill>
                <a:latin typeface="Arial" panose="020B0604020202020204" pitchFamily="34" charset="0"/>
                <a:cs typeface="Arial" panose="020B0604020202020204" pitchFamily="34" charset="0"/>
                <a:sym typeface="Wingdings" pitchFamily="2" charset="2"/>
              </a:rPr>
              <a:t>Dispose of dirty cloths in the laundry bag </a:t>
            </a:r>
          </a:p>
          <a:p>
            <a:pPr marL="342900" indent="-342900" eaLnBrk="0" hangingPunct="0">
              <a:spcBef>
                <a:spcPct val="20000"/>
              </a:spcBef>
              <a:buAutoNum type="arabicPeriod"/>
              <a:defRPr/>
            </a:pPr>
            <a:r>
              <a:rPr lang="en-US" sz="1400" dirty="0">
                <a:solidFill>
                  <a:srgbClr val="767978"/>
                </a:solidFill>
                <a:latin typeface="Arial" panose="020B0604020202020204" pitchFamily="34" charset="0"/>
                <a:cs typeface="Arial" panose="020B0604020202020204" pitchFamily="34" charset="0"/>
                <a:sym typeface="Wingdings" pitchFamily="2" charset="2"/>
              </a:rPr>
              <a:t>Discard used gloves</a:t>
            </a:r>
          </a:p>
          <a:p>
            <a:pPr marL="342900" indent="-342900" eaLnBrk="0" hangingPunct="0">
              <a:spcBef>
                <a:spcPct val="20000"/>
              </a:spcBef>
              <a:buAutoNum type="arabicPeriod"/>
              <a:defRPr/>
            </a:pPr>
            <a:r>
              <a:rPr lang="en-US" sz="1400" dirty="0">
                <a:solidFill>
                  <a:srgbClr val="767978"/>
                </a:solidFill>
                <a:latin typeface="Arial" panose="020B0604020202020204" pitchFamily="34" charset="0"/>
                <a:cs typeface="Arial" panose="020B0604020202020204" pitchFamily="34" charset="0"/>
                <a:sym typeface="Wingdings" pitchFamily="2" charset="2"/>
              </a:rPr>
              <a:t>Wash hands</a:t>
            </a:r>
          </a:p>
        </p:txBody>
      </p:sp>
      <p:sp>
        <p:nvSpPr>
          <p:cNvPr id="36" name="TextBox 6"/>
          <p:cNvSpPr txBox="1"/>
          <p:nvPr/>
        </p:nvSpPr>
        <p:spPr>
          <a:xfrm>
            <a:off x="5527665" y="5507384"/>
            <a:ext cx="6475860" cy="1229054"/>
          </a:xfrm>
          <a:prstGeom prst="rect">
            <a:avLst/>
          </a:prstGeom>
          <a:noFill/>
        </p:spPr>
        <p:txBody>
          <a:bodyPr wrap="square" rtlCol="0">
            <a:spAutoFit/>
          </a:bodyPr>
          <a:lstStyle/>
          <a:p>
            <a:pPr marL="400050" lvl="1" indent="-400050" algn="just">
              <a:spcAft>
                <a:spcPts val="840"/>
              </a:spcAft>
              <a:buClr>
                <a:srgbClr val="0008AB"/>
              </a:buClr>
              <a:buSzPct val="83000"/>
              <a:buFont typeface="Wingdings" panose="05000000000000000000" pitchFamily="2" charset="2"/>
              <a:buChar char="ü"/>
            </a:pPr>
            <a:r>
              <a:rPr lang="en-GB" sz="1680" b="1" dirty="0">
                <a:solidFill>
                  <a:schemeClr val="bg1">
                    <a:lumMod val="50000"/>
                  </a:schemeClr>
                </a:solidFill>
                <a:latin typeface="Arial" panose="020B0604020202020204" pitchFamily="34" charset="0"/>
                <a:cs typeface="Arial" panose="020B0604020202020204" pitchFamily="34" charset="0"/>
              </a:rPr>
              <a:t>Pre-spotting should be suspended </a:t>
            </a:r>
            <a:r>
              <a:rPr lang="en-GB" sz="1680" dirty="0">
                <a:solidFill>
                  <a:schemeClr val="bg1">
                    <a:lumMod val="50000"/>
                  </a:schemeClr>
                </a:solidFill>
                <a:latin typeface="Arial" panose="020B0604020202020204" pitchFamily="34" charset="0"/>
                <a:cs typeface="Arial" panose="020B0604020202020204" pitchFamily="34" charset="0"/>
              </a:rPr>
              <a:t>to minimize risk of infection through direct contact of linen before washing and disinfection.   </a:t>
            </a:r>
          </a:p>
          <a:p>
            <a:pPr marL="400050" lvl="1" indent="-400050" algn="just">
              <a:spcAft>
                <a:spcPts val="840"/>
              </a:spcAft>
              <a:buClr>
                <a:srgbClr val="0008AB"/>
              </a:buClr>
              <a:buSzPct val="83000"/>
              <a:buFont typeface="Wingdings" panose="05000000000000000000" pitchFamily="2" charset="2"/>
              <a:buChar char="ü"/>
            </a:pPr>
            <a:r>
              <a:rPr lang="en-GB" sz="1680" dirty="0">
                <a:solidFill>
                  <a:schemeClr val="bg1">
                    <a:lumMod val="50000"/>
                  </a:schemeClr>
                </a:solidFill>
                <a:latin typeface="Arial" panose="020B0604020202020204" pitchFamily="34" charset="0"/>
                <a:cs typeface="Arial" panose="020B0604020202020204" pitchFamily="34" charset="0"/>
              </a:rPr>
              <a:t>Use Clax Magic for</a:t>
            </a:r>
            <a:r>
              <a:rPr lang="en-GB" sz="1680" b="1" dirty="0">
                <a:solidFill>
                  <a:schemeClr val="bg1">
                    <a:lumMod val="50000"/>
                  </a:schemeClr>
                </a:solidFill>
                <a:latin typeface="Arial" panose="020B0604020202020204" pitchFamily="34" charset="0"/>
                <a:cs typeface="Arial" panose="020B0604020202020204" pitchFamily="34" charset="0"/>
              </a:rPr>
              <a:t> post-spotting </a:t>
            </a:r>
            <a:r>
              <a:rPr lang="en-GB" sz="1680" dirty="0">
                <a:solidFill>
                  <a:schemeClr val="bg1">
                    <a:lumMod val="50000"/>
                  </a:schemeClr>
                </a:solidFill>
                <a:latin typeface="Arial" panose="020B0604020202020204" pitchFamily="34" charset="0"/>
                <a:cs typeface="Arial" panose="020B0604020202020204" pitchFamily="34" charset="0"/>
              </a:rPr>
              <a:t>only</a:t>
            </a:r>
            <a:endParaRPr lang="en-US" sz="1680"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37" name="Table 5"/>
          <p:cNvGraphicFramePr>
            <a:graphicFrameLocks noGrp="1"/>
          </p:cNvGraphicFramePr>
          <p:nvPr>
            <p:extLst>
              <p:ext uri="{D42A27DB-BD31-4B8C-83A1-F6EECF244321}">
                <p14:modId xmlns:p14="http://schemas.microsoft.com/office/powerpoint/2010/main" val="4237331985"/>
              </p:ext>
            </p:extLst>
          </p:nvPr>
        </p:nvGraphicFramePr>
        <p:xfrm>
          <a:off x="5445604" y="2860773"/>
          <a:ext cx="6548442" cy="2196019"/>
        </p:xfrm>
        <a:graphic>
          <a:graphicData uri="http://schemas.openxmlformats.org/drawingml/2006/table">
            <a:tbl>
              <a:tblPr firstRow="1" bandRow="1">
                <a:tableStyleId>{C083E6E3-FA7D-4D7B-A595-EF9225AFEA82}</a:tableStyleId>
              </a:tblPr>
              <a:tblGrid>
                <a:gridCol w="3267144">
                  <a:extLst>
                    <a:ext uri="{9D8B030D-6E8A-4147-A177-3AD203B41FA5}">
                      <a16:colId xmlns="" xmlns:a16="http://schemas.microsoft.com/office/drawing/2014/main" val="20000"/>
                    </a:ext>
                  </a:extLst>
                </a:gridCol>
                <a:gridCol w="1587309">
                  <a:extLst>
                    <a:ext uri="{9D8B030D-6E8A-4147-A177-3AD203B41FA5}">
                      <a16:colId xmlns="" xmlns:a16="http://schemas.microsoft.com/office/drawing/2014/main" val="20001"/>
                    </a:ext>
                  </a:extLst>
                </a:gridCol>
                <a:gridCol w="1693989">
                  <a:extLst>
                    <a:ext uri="{9D8B030D-6E8A-4147-A177-3AD203B41FA5}">
                      <a16:colId xmlns="" xmlns:a16="http://schemas.microsoft.com/office/drawing/2014/main" val="20002"/>
                    </a:ext>
                  </a:extLst>
                </a:gridCol>
              </a:tblGrid>
              <a:tr h="426720">
                <a:tc>
                  <a:txBody>
                    <a:bodyPr/>
                    <a:lstStyle/>
                    <a:p>
                      <a:endParaRPr lang="nl-NL" sz="1500" dirty="0">
                        <a:solidFill>
                          <a:schemeClr val="bg1">
                            <a:lumMod val="50000"/>
                          </a:schemeClr>
                        </a:solidFill>
                        <a:latin typeface="Arial" panose="020B0604020202020204" pitchFamily="34" charset="0"/>
                        <a:cs typeface="Arial" panose="020B0604020202020204" pitchFamily="34" charset="0"/>
                      </a:endParaRPr>
                    </a:p>
                  </a:txBody>
                  <a:tcPr marL="128016" marR="128016" marT="64008" marB="64008"/>
                </a:tc>
                <a:tc>
                  <a:txBody>
                    <a:bodyPr/>
                    <a:lstStyle/>
                    <a:p>
                      <a:pPr algn="ctr"/>
                      <a:r>
                        <a:rPr lang="nl-NL" sz="1800" dirty="0">
                          <a:solidFill>
                            <a:schemeClr val="bg1">
                              <a:lumMod val="50000"/>
                            </a:schemeClr>
                          </a:solidFill>
                          <a:latin typeface="Arial" panose="020B0604020202020204" pitchFamily="34" charset="0"/>
                          <a:cs typeface="Arial" panose="020B0604020202020204" pitchFamily="34" charset="0"/>
                        </a:rPr>
                        <a:t>Pre-spotting</a:t>
                      </a:r>
                    </a:p>
                  </a:txBody>
                  <a:tcPr marL="128016" marR="128016" marT="64008" marB="64008"/>
                </a:tc>
                <a:tc>
                  <a:txBody>
                    <a:bodyPr/>
                    <a:lstStyle/>
                    <a:p>
                      <a:pPr algn="ctr"/>
                      <a:r>
                        <a:rPr lang="nl-NL" sz="1800" dirty="0">
                          <a:solidFill>
                            <a:schemeClr val="bg1">
                              <a:lumMod val="50000"/>
                            </a:schemeClr>
                          </a:solidFill>
                          <a:latin typeface="Arial" panose="020B0604020202020204" pitchFamily="34" charset="0"/>
                          <a:cs typeface="Arial" panose="020B0604020202020204" pitchFamily="34" charset="0"/>
                        </a:rPr>
                        <a:t>Post-spotting</a:t>
                      </a:r>
                    </a:p>
                  </a:txBody>
                  <a:tcPr marL="128016" marR="128016" marT="64008" marB="64008"/>
                </a:tc>
                <a:extLst>
                  <a:ext uri="{0D108BD9-81ED-4DB2-BD59-A6C34878D82A}">
                    <a16:rowId xmlns="" xmlns:a16="http://schemas.microsoft.com/office/drawing/2014/main" val="10000"/>
                  </a:ext>
                </a:extLst>
              </a:tr>
              <a:tr h="426720">
                <a:tc>
                  <a:txBody>
                    <a:bodyPr/>
                    <a:lstStyle/>
                    <a:p>
                      <a:r>
                        <a:rPr lang="nl-NL" sz="1700" dirty="0">
                          <a:solidFill>
                            <a:schemeClr val="bg1">
                              <a:lumMod val="50000"/>
                            </a:schemeClr>
                          </a:solidFill>
                          <a:latin typeface="Arial" panose="020B0604020202020204" pitchFamily="34" charset="0"/>
                          <a:cs typeface="Arial" panose="020B0604020202020204" pitchFamily="34" charset="0"/>
                        </a:rPr>
                        <a:t>Pre-opening:</a:t>
                      </a:r>
                      <a:r>
                        <a:rPr lang="nl-NL" sz="1700" baseline="0" dirty="0">
                          <a:solidFill>
                            <a:schemeClr val="bg1">
                              <a:lumMod val="50000"/>
                            </a:schemeClr>
                          </a:solidFill>
                          <a:latin typeface="Arial" panose="020B0604020202020204" pitchFamily="34" charset="0"/>
                          <a:cs typeface="Arial" panose="020B0604020202020204" pitchFamily="34" charset="0"/>
                        </a:rPr>
                        <a:t> Deep cleaning</a:t>
                      </a:r>
                      <a:endParaRPr lang="nl-NL" sz="1700" b="1" dirty="0">
                        <a:solidFill>
                          <a:schemeClr val="bg1">
                            <a:lumMod val="50000"/>
                          </a:schemeClr>
                        </a:solidFill>
                        <a:latin typeface="Arial" panose="020B0604020202020204" pitchFamily="34" charset="0"/>
                        <a:cs typeface="Arial" panose="020B0604020202020204" pitchFamily="34" charset="0"/>
                      </a:endParaRPr>
                    </a:p>
                  </a:txBody>
                  <a:tcPr marL="128016" marR="128016" marT="64008" marB="64008" anchor="ctr"/>
                </a:tc>
                <a:tc>
                  <a:txBody>
                    <a:bodyPr/>
                    <a:lstStyle/>
                    <a:p>
                      <a:pPr algn="ctr"/>
                      <a:r>
                        <a:rPr lang="nl-NL" sz="1700" dirty="0">
                          <a:solidFill>
                            <a:schemeClr val="bg1">
                              <a:lumMod val="50000"/>
                            </a:schemeClr>
                          </a:solidFill>
                          <a:latin typeface="Arial" panose="020B0604020202020204" pitchFamily="34" charset="0"/>
                          <a:cs typeface="Arial" panose="020B0604020202020204" pitchFamily="34" charset="0"/>
                        </a:rPr>
                        <a:t>/</a:t>
                      </a:r>
                      <a:endParaRPr lang="nl-NL" sz="1700" b="0" dirty="0">
                        <a:solidFill>
                          <a:schemeClr val="bg1">
                            <a:lumMod val="50000"/>
                          </a:schemeClr>
                        </a:solidFill>
                        <a:latin typeface="Arial" panose="020B0604020202020204" pitchFamily="34" charset="0"/>
                        <a:cs typeface="Arial" panose="020B0604020202020204" pitchFamily="34" charset="0"/>
                      </a:endParaRPr>
                    </a:p>
                  </a:txBody>
                  <a:tcPr marL="128016" marR="128016" marT="64008" marB="64008" anchor="ctr"/>
                </a:tc>
                <a:tc>
                  <a:txBody>
                    <a:bodyPr/>
                    <a:lstStyle/>
                    <a:p>
                      <a:pPr algn="ctr"/>
                      <a:r>
                        <a:rPr lang="nl-NL" sz="2000" dirty="0">
                          <a:solidFill>
                            <a:schemeClr val="bg1">
                              <a:lumMod val="50000"/>
                            </a:schemeClr>
                          </a:solidFill>
                          <a:latin typeface="Arial" panose="020B0604020202020204" pitchFamily="34" charset="0"/>
                          <a:cs typeface="Arial" panose="020B0604020202020204" pitchFamily="34" charset="0"/>
                        </a:rPr>
                        <a:t>+</a:t>
                      </a:r>
                      <a:endParaRPr lang="nl-NL" sz="2000" b="0" dirty="0">
                        <a:solidFill>
                          <a:schemeClr val="bg1">
                            <a:lumMod val="50000"/>
                          </a:schemeClr>
                        </a:solidFill>
                        <a:latin typeface="Arial" panose="020B0604020202020204" pitchFamily="34" charset="0"/>
                        <a:cs typeface="Arial" panose="020B0604020202020204" pitchFamily="34" charset="0"/>
                      </a:endParaRPr>
                    </a:p>
                  </a:txBody>
                  <a:tcPr marL="128016" marR="128016" marT="64008" marB="64008" anchor="ctr"/>
                </a:tc>
                <a:extLst>
                  <a:ext uri="{0D108BD9-81ED-4DB2-BD59-A6C34878D82A}">
                    <a16:rowId xmlns="" xmlns:a16="http://schemas.microsoft.com/office/drawing/2014/main" val="10001"/>
                  </a:ext>
                </a:extLst>
              </a:tr>
              <a:tr h="436912">
                <a:tc>
                  <a:txBody>
                    <a:bodyPr/>
                    <a:lstStyle/>
                    <a:p>
                      <a:r>
                        <a:rPr lang="nl-NL" sz="1700" dirty="0">
                          <a:solidFill>
                            <a:schemeClr val="bg1">
                              <a:lumMod val="50000"/>
                            </a:schemeClr>
                          </a:solidFill>
                          <a:latin typeface="Arial" panose="020B0604020202020204" pitchFamily="34" charset="0"/>
                          <a:cs typeface="Arial" panose="020B0604020202020204" pitchFamily="34" charset="0"/>
                        </a:rPr>
                        <a:t>Re-opening</a:t>
                      </a:r>
                      <a:r>
                        <a:rPr lang="nl-NL" sz="1700" baseline="0" dirty="0">
                          <a:solidFill>
                            <a:schemeClr val="bg1">
                              <a:lumMod val="50000"/>
                            </a:schemeClr>
                          </a:solidFill>
                          <a:latin typeface="Arial" panose="020B0604020202020204" pitchFamily="34" charset="0"/>
                          <a:cs typeface="Arial" panose="020B0604020202020204" pitchFamily="34" charset="0"/>
                        </a:rPr>
                        <a:t>:  Enhanced cleaning</a:t>
                      </a:r>
                      <a:endParaRPr lang="nl-NL" sz="1700" b="1" dirty="0">
                        <a:solidFill>
                          <a:schemeClr val="bg1">
                            <a:lumMod val="50000"/>
                          </a:schemeClr>
                        </a:solidFill>
                        <a:latin typeface="Arial" panose="020B0604020202020204" pitchFamily="34" charset="0"/>
                        <a:cs typeface="Arial" panose="020B0604020202020204" pitchFamily="34" charset="0"/>
                      </a:endParaRPr>
                    </a:p>
                  </a:txBody>
                  <a:tcPr marL="128016" marR="128016" marT="64008" marB="64008" anchor="ctr"/>
                </a:tc>
                <a:tc>
                  <a:txBody>
                    <a:bodyPr/>
                    <a:lstStyle/>
                    <a:p>
                      <a:pPr algn="ctr"/>
                      <a:r>
                        <a:rPr lang="nl-NL" sz="1700" dirty="0">
                          <a:solidFill>
                            <a:schemeClr val="bg1">
                              <a:lumMod val="50000"/>
                            </a:schemeClr>
                          </a:solidFill>
                          <a:latin typeface="Arial" panose="020B0604020202020204" pitchFamily="34" charset="0"/>
                          <a:cs typeface="Arial" panose="020B0604020202020204" pitchFamily="34" charset="0"/>
                        </a:rPr>
                        <a:t>/</a:t>
                      </a:r>
                      <a:endParaRPr lang="nl-NL" sz="1700" b="0" dirty="0">
                        <a:solidFill>
                          <a:schemeClr val="bg1">
                            <a:lumMod val="50000"/>
                          </a:schemeClr>
                        </a:solidFill>
                        <a:latin typeface="Arial" panose="020B0604020202020204" pitchFamily="34" charset="0"/>
                        <a:cs typeface="Arial" panose="020B0604020202020204" pitchFamily="34" charset="0"/>
                      </a:endParaRPr>
                    </a:p>
                  </a:txBody>
                  <a:tcPr marL="128016" marR="128016" marT="64008" marB="64008" anchor="ctr"/>
                </a:tc>
                <a:tc>
                  <a:txBody>
                    <a:bodyPr/>
                    <a:lstStyle/>
                    <a:p>
                      <a:pPr algn="ctr"/>
                      <a:r>
                        <a:rPr lang="nl-NL" sz="2000" dirty="0">
                          <a:solidFill>
                            <a:schemeClr val="bg1">
                              <a:lumMod val="50000"/>
                            </a:schemeClr>
                          </a:solidFill>
                          <a:latin typeface="Arial" panose="020B0604020202020204" pitchFamily="34" charset="0"/>
                          <a:cs typeface="Arial" panose="020B0604020202020204" pitchFamily="34" charset="0"/>
                        </a:rPr>
                        <a:t>+</a:t>
                      </a:r>
                      <a:endParaRPr lang="nl-NL" sz="2000" b="0" dirty="0">
                        <a:solidFill>
                          <a:schemeClr val="bg1">
                            <a:lumMod val="50000"/>
                          </a:schemeClr>
                        </a:solidFill>
                        <a:latin typeface="Arial" panose="020B0604020202020204" pitchFamily="34" charset="0"/>
                        <a:cs typeface="Arial" panose="020B0604020202020204" pitchFamily="34" charset="0"/>
                      </a:endParaRPr>
                    </a:p>
                  </a:txBody>
                  <a:tcPr marL="128016" marR="128016" marT="64008" marB="64008" anchor="ctr"/>
                </a:tc>
                <a:extLst>
                  <a:ext uri="{0D108BD9-81ED-4DB2-BD59-A6C34878D82A}">
                    <a16:rowId xmlns="" xmlns:a16="http://schemas.microsoft.com/office/drawing/2014/main" val="10002"/>
                  </a:ext>
                </a:extLst>
              </a:tr>
              <a:tr h="440371">
                <a:tc>
                  <a:txBody>
                    <a:bodyPr/>
                    <a:lstStyle/>
                    <a:p>
                      <a:r>
                        <a:rPr lang="nl-NL" sz="1700" dirty="0">
                          <a:solidFill>
                            <a:schemeClr val="bg1">
                              <a:lumMod val="50000"/>
                            </a:schemeClr>
                          </a:solidFill>
                          <a:latin typeface="Arial" panose="020B0604020202020204" pitchFamily="34" charset="0"/>
                          <a:cs typeface="Arial" panose="020B0604020202020204" pitchFamily="34" charset="0"/>
                        </a:rPr>
                        <a:t>Normal Operation</a:t>
                      </a:r>
                      <a:endParaRPr lang="nl-NL" sz="1700" b="1" dirty="0">
                        <a:solidFill>
                          <a:schemeClr val="bg1">
                            <a:lumMod val="50000"/>
                          </a:schemeClr>
                        </a:solidFill>
                        <a:latin typeface="Arial" panose="020B0604020202020204" pitchFamily="34" charset="0"/>
                        <a:cs typeface="Arial" panose="020B0604020202020204" pitchFamily="34" charset="0"/>
                      </a:endParaRPr>
                    </a:p>
                  </a:txBody>
                  <a:tcPr marL="128016" marR="128016" marT="64008" marB="64008" anchor="ctr"/>
                </a:tc>
                <a:tc>
                  <a:txBody>
                    <a:bodyPr/>
                    <a:lstStyle/>
                    <a:p>
                      <a:pPr algn="ctr"/>
                      <a:r>
                        <a:rPr lang="nl-NL" sz="2000" dirty="0">
                          <a:solidFill>
                            <a:schemeClr val="bg1">
                              <a:lumMod val="50000"/>
                            </a:schemeClr>
                          </a:solidFill>
                          <a:latin typeface="Arial" panose="020B0604020202020204" pitchFamily="34" charset="0"/>
                          <a:cs typeface="Arial" panose="020B0604020202020204" pitchFamily="34" charset="0"/>
                        </a:rPr>
                        <a:t>+</a:t>
                      </a:r>
                      <a:endParaRPr lang="nl-NL" sz="2000" b="0" dirty="0">
                        <a:solidFill>
                          <a:schemeClr val="bg1">
                            <a:lumMod val="50000"/>
                          </a:schemeClr>
                        </a:solidFill>
                        <a:latin typeface="Arial" panose="020B0604020202020204" pitchFamily="34" charset="0"/>
                        <a:cs typeface="Arial" panose="020B0604020202020204" pitchFamily="34" charset="0"/>
                      </a:endParaRPr>
                    </a:p>
                  </a:txBody>
                  <a:tcPr marL="128016" marR="128016" marT="64008" marB="64008" anchor="ctr"/>
                </a:tc>
                <a:tc>
                  <a:txBody>
                    <a:bodyPr/>
                    <a:lstStyle/>
                    <a:p>
                      <a:pPr algn="ctr"/>
                      <a:r>
                        <a:rPr lang="nl-NL" sz="2000" dirty="0">
                          <a:solidFill>
                            <a:schemeClr val="bg1">
                              <a:lumMod val="50000"/>
                            </a:schemeClr>
                          </a:solidFill>
                          <a:latin typeface="Arial" panose="020B0604020202020204" pitchFamily="34" charset="0"/>
                          <a:cs typeface="Arial" panose="020B0604020202020204" pitchFamily="34" charset="0"/>
                        </a:rPr>
                        <a:t>+</a:t>
                      </a:r>
                      <a:endParaRPr lang="nl-NL" sz="2000" b="0" dirty="0">
                        <a:solidFill>
                          <a:schemeClr val="bg1">
                            <a:lumMod val="50000"/>
                          </a:schemeClr>
                        </a:solidFill>
                        <a:latin typeface="Arial" panose="020B0604020202020204" pitchFamily="34" charset="0"/>
                        <a:cs typeface="Arial" panose="020B0604020202020204" pitchFamily="34" charset="0"/>
                      </a:endParaRPr>
                    </a:p>
                  </a:txBody>
                  <a:tcPr marL="128016" marR="128016" marT="64008" marB="64008" anchor="ctr"/>
                </a:tc>
                <a:extLst>
                  <a:ext uri="{0D108BD9-81ED-4DB2-BD59-A6C34878D82A}">
                    <a16:rowId xmlns="" xmlns:a16="http://schemas.microsoft.com/office/drawing/2014/main" val="10003"/>
                  </a:ext>
                </a:extLst>
              </a:tr>
            </a:tbl>
          </a:graphicData>
        </a:graphic>
      </p:graphicFrame>
      <p:sp>
        <p:nvSpPr>
          <p:cNvPr id="38" name="Rectangle 77">
            <a:extLst>
              <a:ext uri="{FF2B5EF4-FFF2-40B4-BE49-F238E27FC236}">
                <a16:creationId xmlns="" xmlns:a16="http://schemas.microsoft.com/office/drawing/2014/main" id="{4EEF91A2-70E8-46D3-9FBF-12691CDC918B}"/>
              </a:ext>
            </a:extLst>
          </p:cNvPr>
          <p:cNvSpPr/>
          <p:nvPr/>
        </p:nvSpPr>
        <p:spPr>
          <a:xfrm>
            <a:off x="738606" y="2570194"/>
            <a:ext cx="2692553" cy="338554"/>
          </a:xfrm>
          <a:prstGeom prst="rect">
            <a:avLst/>
          </a:prstGeom>
        </p:spPr>
        <p:txBody>
          <a:bodyPr wrap="square">
            <a:spAutoFit/>
          </a:bodyPr>
          <a:lstStyle/>
          <a:p>
            <a:r>
              <a:rPr lang="en-US" sz="1600" cap="all" dirty="0">
                <a:solidFill>
                  <a:srgbClr val="767978"/>
                </a:solidFill>
                <a:latin typeface="Arial" panose="020B0604020202020204" pitchFamily="34" charset="0"/>
                <a:cs typeface="Arial" panose="020B0604020202020204" pitchFamily="34" charset="0"/>
              </a:rPr>
              <a:t>Cleaning product</a:t>
            </a:r>
          </a:p>
        </p:txBody>
      </p:sp>
      <p:cxnSp>
        <p:nvCxnSpPr>
          <p:cNvPr id="29" name="Straight Connector 86">
            <a:extLst>
              <a:ext uri="{FF2B5EF4-FFF2-40B4-BE49-F238E27FC236}">
                <a16:creationId xmlns="" xmlns:a16="http://schemas.microsoft.com/office/drawing/2014/main" id="{A1592D5E-1ED1-4CC1-975D-4AB4AA2F88ED}"/>
              </a:ext>
            </a:extLst>
          </p:cNvPr>
          <p:cNvCxnSpPr>
            <a:cxnSpLocks/>
          </p:cNvCxnSpPr>
          <p:nvPr/>
        </p:nvCxnSpPr>
        <p:spPr>
          <a:xfrm>
            <a:off x="787451" y="5370971"/>
            <a:ext cx="2237103" cy="0"/>
          </a:xfrm>
          <a:prstGeom prst="line">
            <a:avLst/>
          </a:prstGeom>
          <a:ln>
            <a:solidFill>
              <a:srgbClr val="767978"/>
            </a:solidFill>
          </a:ln>
        </p:spPr>
        <p:style>
          <a:lnRef idx="1">
            <a:schemeClr val="dk1"/>
          </a:lnRef>
          <a:fillRef idx="0">
            <a:schemeClr val="dk1"/>
          </a:fillRef>
          <a:effectRef idx="0">
            <a:schemeClr val="dk1"/>
          </a:effectRef>
          <a:fontRef idx="minor">
            <a:schemeClr val="tx1"/>
          </a:fontRef>
        </p:style>
      </p:cxnSp>
      <p:sp>
        <p:nvSpPr>
          <p:cNvPr id="30" name="Google Shape;132;p2"/>
          <p:cNvSpPr/>
          <p:nvPr/>
        </p:nvSpPr>
        <p:spPr>
          <a:xfrm rot="10800000" flipH="1">
            <a:off x="-1" y="2364196"/>
            <a:ext cx="12801600" cy="101366"/>
          </a:xfrm>
          <a:prstGeom prst="rect">
            <a:avLst/>
          </a:prstGeom>
          <a:solidFill>
            <a:schemeClr val="bg2">
              <a:lumMod val="60000"/>
              <a:lumOff val="40000"/>
            </a:schemeClr>
          </a:solidFill>
          <a:ln>
            <a:noFill/>
          </a:ln>
        </p:spPr>
        <p:txBody>
          <a:bodyPr spcFirstLastPara="1" wrap="square" lIns="88625" tIns="44300" rIns="88625" bIns="44300" anchor="ctr" anchorCtr="0">
            <a:noAutofit/>
          </a:bodyPr>
          <a:lstStyle/>
          <a:p>
            <a:pPr marL="0" marR="0" lvl="0" indent="0" algn="ctr" rtl="0">
              <a:spcBef>
                <a:spcPts val="0"/>
              </a:spcBef>
              <a:spcAft>
                <a:spcPts val="0"/>
              </a:spcAft>
              <a:buNone/>
            </a:pPr>
            <a:endParaRPr sz="1745">
              <a:solidFill>
                <a:schemeClr val="lt1"/>
              </a:solidFill>
              <a:latin typeface="Arial"/>
              <a:ea typeface="Arial"/>
              <a:cs typeface="Arial"/>
              <a:sym typeface="Arial"/>
            </a:endParaRPr>
          </a:p>
        </p:txBody>
      </p:sp>
      <p:pic>
        <p:nvPicPr>
          <p:cNvPr id="31" name="Picture 4" descr="https://hub.diversey.com/hubfs/Global%20/IHG/DUO%20Logo%20IHG%20Diversey.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2501" y="332653"/>
            <a:ext cx="3456596" cy="807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176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 xmlns:a16="http://schemas.microsoft.com/office/drawing/2014/main" id="{3016082E-DFF1-4B96-A3D0-6D6AC7CCED8F}"/>
              </a:ext>
            </a:extLst>
          </p:cNvPr>
          <p:cNvSpPr txBox="1"/>
          <p:nvPr/>
        </p:nvSpPr>
        <p:spPr>
          <a:xfrm>
            <a:off x="1017472" y="1606980"/>
            <a:ext cx="10766653" cy="492443"/>
          </a:xfrm>
          <a:prstGeom prst="rect">
            <a:avLst/>
          </a:prstGeom>
          <a:noFill/>
        </p:spPr>
        <p:txBody>
          <a:bodyPr wrap="square" lIns="0" rtlCol="0">
            <a:spAutoFit/>
          </a:bodyPr>
          <a:lstStyle/>
          <a:p>
            <a:pPr algn="ctr">
              <a:lnSpc>
                <a:spcPct val="130000"/>
              </a:lnSpc>
            </a:pPr>
            <a:r>
              <a:rPr lang="nl-NL" sz="2000" dirty="0">
                <a:solidFill>
                  <a:srgbClr val="767978"/>
                </a:solidFill>
                <a:latin typeface="Arial" panose="020B0604020202020204" pitchFamily="34" charset="0"/>
                <a:cs typeface="Arial" panose="020B0604020202020204" pitchFamily="34" charset="0"/>
              </a:rPr>
              <a:t>STRENGHTENING OUR PARTNERSHIP WITH LINENS FOR LIFE</a:t>
            </a:r>
            <a:r>
              <a:rPr lang="nl-NL" sz="2000" baseline="30000" dirty="0">
                <a:solidFill>
                  <a:srgbClr val="767978"/>
                </a:solidFill>
                <a:latin typeface="Arial" panose="020B0604020202020204" pitchFamily="34" charset="0"/>
                <a:cs typeface="Arial" panose="020B0604020202020204" pitchFamily="34" charset="0"/>
              </a:rPr>
              <a:t>TM</a:t>
            </a:r>
            <a:endParaRPr lang="en-GB" sz="2000" b="1" baseline="30000" dirty="0">
              <a:solidFill>
                <a:srgbClr val="767978"/>
              </a:solidFill>
              <a:latin typeface="Arial" panose="020B0604020202020204" pitchFamily="34" charset="0"/>
              <a:cs typeface="Arial" panose="020B0604020202020204" pitchFamily="34" charset="0"/>
            </a:endParaRPr>
          </a:p>
        </p:txBody>
      </p:sp>
      <p:sp>
        <p:nvSpPr>
          <p:cNvPr id="89" name="Rectangle 88">
            <a:extLst>
              <a:ext uri="{FF2B5EF4-FFF2-40B4-BE49-F238E27FC236}">
                <a16:creationId xmlns="" xmlns:a16="http://schemas.microsoft.com/office/drawing/2014/main" id="{97AF2FFC-EE5A-4B34-AA9F-D4F986E63A2D}"/>
              </a:ext>
            </a:extLst>
          </p:cNvPr>
          <p:cNvSpPr/>
          <p:nvPr/>
        </p:nvSpPr>
        <p:spPr>
          <a:xfrm>
            <a:off x="738606" y="9009029"/>
            <a:ext cx="11439427" cy="276999"/>
          </a:xfrm>
          <a:prstGeom prst="rect">
            <a:avLst/>
          </a:prstGeom>
        </p:spPr>
        <p:txBody>
          <a:bodyPr wrap="square">
            <a:spAutoFit/>
          </a:bodyPr>
          <a:lstStyle/>
          <a:p>
            <a:r>
              <a:rPr lang="en-GB" sz="1200" dirty="0">
                <a:solidFill>
                  <a:srgbClr val="767978"/>
                </a:solidFill>
                <a:latin typeface="Arial" panose="020B0604020202020204" pitchFamily="34" charset="0"/>
                <a:cs typeface="Arial" panose="020B0604020202020204" pitchFamily="34" charset="0"/>
              </a:rPr>
              <a:t>Check PIS, SDS for detailed information http://sds.diversey.com | Use biocides safely. Always read the label and product information before use </a:t>
            </a:r>
          </a:p>
        </p:txBody>
      </p:sp>
      <p:cxnSp>
        <p:nvCxnSpPr>
          <p:cNvPr id="22" name="Straight Connector 84">
            <a:extLst>
              <a:ext uri="{FF2B5EF4-FFF2-40B4-BE49-F238E27FC236}">
                <a16:creationId xmlns="" xmlns:a16="http://schemas.microsoft.com/office/drawing/2014/main" id="{3161BD8C-7366-4FAB-A183-F748B0335338}"/>
              </a:ext>
            </a:extLst>
          </p:cNvPr>
          <p:cNvCxnSpPr>
            <a:cxnSpLocks/>
          </p:cNvCxnSpPr>
          <p:nvPr/>
        </p:nvCxnSpPr>
        <p:spPr>
          <a:xfrm>
            <a:off x="738606" y="2962502"/>
            <a:ext cx="2377293" cy="0"/>
          </a:xfrm>
          <a:prstGeom prst="line">
            <a:avLst/>
          </a:prstGeom>
          <a:ln>
            <a:solidFill>
              <a:srgbClr val="767978"/>
            </a:solidFill>
          </a:ln>
        </p:spPr>
        <p:style>
          <a:lnRef idx="1">
            <a:schemeClr val="dk1"/>
          </a:lnRef>
          <a:fillRef idx="0">
            <a:schemeClr val="dk1"/>
          </a:fillRef>
          <a:effectRef idx="0">
            <a:schemeClr val="dk1"/>
          </a:effectRef>
          <a:fontRef idx="minor">
            <a:schemeClr val="tx1"/>
          </a:fontRef>
        </p:style>
      </p:cxnSp>
      <p:sp>
        <p:nvSpPr>
          <p:cNvPr id="24" name="Rectangle 89">
            <a:extLst>
              <a:ext uri="{FF2B5EF4-FFF2-40B4-BE49-F238E27FC236}">
                <a16:creationId xmlns="" xmlns:a16="http://schemas.microsoft.com/office/drawing/2014/main" id="{E8AE0EAE-1004-4387-9FD1-EFC4205C9E37}"/>
              </a:ext>
            </a:extLst>
          </p:cNvPr>
          <p:cNvSpPr/>
          <p:nvPr/>
        </p:nvSpPr>
        <p:spPr>
          <a:xfrm>
            <a:off x="689430" y="4992197"/>
            <a:ext cx="2692553" cy="338554"/>
          </a:xfrm>
          <a:prstGeom prst="rect">
            <a:avLst/>
          </a:prstGeom>
        </p:spPr>
        <p:txBody>
          <a:bodyPr wrap="square">
            <a:spAutoFit/>
          </a:bodyPr>
          <a:lstStyle/>
          <a:p>
            <a:r>
              <a:rPr lang="en-US" sz="1600" cap="all" dirty="0">
                <a:solidFill>
                  <a:srgbClr val="767978"/>
                </a:solidFill>
                <a:latin typeface="Arial" panose="020B0604020202020204" pitchFamily="34" charset="0"/>
                <a:cs typeface="Arial" panose="020B0604020202020204" pitchFamily="34" charset="0"/>
              </a:rPr>
              <a:t>WHEN TO DO IT</a:t>
            </a:r>
          </a:p>
        </p:txBody>
      </p:sp>
      <p:sp>
        <p:nvSpPr>
          <p:cNvPr id="25" name="Rectangle 91">
            <a:extLst>
              <a:ext uri="{FF2B5EF4-FFF2-40B4-BE49-F238E27FC236}">
                <a16:creationId xmlns="" xmlns:a16="http://schemas.microsoft.com/office/drawing/2014/main" id="{1CA7FAE2-044F-417B-A34A-5467EA3CC650}"/>
              </a:ext>
            </a:extLst>
          </p:cNvPr>
          <p:cNvSpPr/>
          <p:nvPr/>
        </p:nvSpPr>
        <p:spPr>
          <a:xfrm>
            <a:off x="1494671" y="5592700"/>
            <a:ext cx="2094002" cy="738662"/>
          </a:xfrm>
          <a:prstGeom prst="rect">
            <a:avLst/>
          </a:prstGeom>
        </p:spPr>
        <p:txBody>
          <a:bodyPr wrap="square" anchor="ctr">
            <a:noAutofit/>
          </a:bodyPr>
          <a:lstStyle/>
          <a:p>
            <a:pPr lvl="0"/>
            <a:r>
              <a:rPr lang="en-US" sz="1400" dirty="0">
                <a:solidFill>
                  <a:schemeClr val="tx1">
                    <a:lumMod val="50000"/>
                    <a:lumOff val="50000"/>
                  </a:schemeClr>
                </a:solidFill>
                <a:latin typeface="Arial" panose="020B0604020202020204" pitchFamily="34" charset="0"/>
                <a:ea typeface="Calibri"/>
                <a:cs typeface="Arial" panose="020B0604020202020204" pitchFamily="34" charset="0"/>
                <a:sym typeface="Calibri"/>
              </a:rPr>
              <a:t>Whenever you need to discard of linens that cannot be used anymore</a:t>
            </a:r>
          </a:p>
        </p:txBody>
      </p:sp>
      <p:grpSp>
        <p:nvGrpSpPr>
          <p:cNvPr id="26" name="Group 92">
            <a:extLst>
              <a:ext uri="{FF2B5EF4-FFF2-40B4-BE49-F238E27FC236}">
                <a16:creationId xmlns="" xmlns:a16="http://schemas.microsoft.com/office/drawing/2014/main" id="{EE96934F-61D2-4E9E-960D-2BCA534BA3C8}"/>
              </a:ext>
            </a:extLst>
          </p:cNvPr>
          <p:cNvGrpSpPr/>
          <p:nvPr/>
        </p:nvGrpSpPr>
        <p:grpSpPr>
          <a:xfrm>
            <a:off x="754467" y="5626805"/>
            <a:ext cx="658368" cy="670451"/>
            <a:chOff x="4046181" y="5883345"/>
            <a:chExt cx="658368" cy="670451"/>
          </a:xfrm>
        </p:grpSpPr>
        <p:sp>
          <p:nvSpPr>
            <p:cNvPr id="27" name="Oval 93">
              <a:extLst>
                <a:ext uri="{FF2B5EF4-FFF2-40B4-BE49-F238E27FC236}">
                  <a16:creationId xmlns="" xmlns:a16="http://schemas.microsoft.com/office/drawing/2014/main" id="{6241AB55-104A-4DE1-B4D9-2990CC7F8769}"/>
                </a:ext>
              </a:extLst>
            </p:cNvPr>
            <p:cNvSpPr/>
            <p:nvPr/>
          </p:nvSpPr>
          <p:spPr>
            <a:xfrm>
              <a:off x="4046181" y="5883345"/>
              <a:ext cx="658368" cy="657388"/>
            </a:xfrm>
            <a:prstGeom prst="ellipse">
              <a:avLst/>
            </a:prstGeom>
            <a:solidFill>
              <a:srgbClr val="767978"/>
            </a:solidFill>
            <a:ln>
              <a:solidFill>
                <a:srgbClr val="767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28" name="Graphic 94">
              <a:extLst>
                <a:ext uri="{FF2B5EF4-FFF2-40B4-BE49-F238E27FC236}">
                  <a16:creationId xmlns="" xmlns:a16="http://schemas.microsoft.com/office/drawing/2014/main" id="{3D11F635-090B-4F24-B3E2-44008CA95EA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4153100" y="5979604"/>
              <a:ext cx="459353" cy="574192"/>
            </a:xfrm>
            <a:prstGeom prst="rect">
              <a:avLst/>
            </a:prstGeom>
          </p:spPr>
        </p:pic>
      </p:grpSp>
      <p:sp>
        <p:nvSpPr>
          <p:cNvPr id="32" name="Rectangle 85">
            <a:extLst>
              <a:ext uri="{FF2B5EF4-FFF2-40B4-BE49-F238E27FC236}">
                <a16:creationId xmlns="" xmlns:a16="http://schemas.microsoft.com/office/drawing/2014/main" id="{FBAD56F5-655C-4BE3-BA3D-8527CD044A76}"/>
              </a:ext>
            </a:extLst>
          </p:cNvPr>
          <p:cNvSpPr/>
          <p:nvPr/>
        </p:nvSpPr>
        <p:spPr>
          <a:xfrm>
            <a:off x="676367" y="7242554"/>
            <a:ext cx="2692553" cy="338554"/>
          </a:xfrm>
          <a:prstGeom prst="rect">
            <a:avLst/>
          </a:prstGeom>
        </p:spPr>
        <p:txBody>
          <a:bodyPr wrap="square">
            <a:spAutoFit/>
          </a:bodyPr>
          <a:lstStyle/>
          <a:p>
            <a:r>
              <a:rPr lang="en-US" sz="1600" cap="all" dirty="0">
                <a:solidFill>
                  <a:srgbClr val="767978"/>
                </a:solidFill>
                <a:latin typeface="Arial" panose="020B0604020202020204" pitchFamily="34" charset="0"/>
                <a:cs typeface="Arial" panose="020B0604020202020204" pitchFamily="34" charset="0"/>
              </a:rPr>
              <a:t>Cleaning PROCESS</a:t>
            </a:r>
          </a:p>
        </p:txBody>
      </p:sp>
      <p:cxnSp>
        <p:nvCxnSpPr>
          <p:cNvPr id="33" name="Straight Connector 86">
            <a:extLst>
              <a:ext uri="{FF2B5EF4-FFF2-40B4-BE49-F238E27FC236}">
                <a16:creationId xmlns="" xmlns:a16="http://schemas.microsoft.com/office/drawing/2014/main" id="{7E21C92F-DBF7-41F3-9234-859F1FDB1189}"/>
              </a:ext>
            </a:extLst>
          </p:cNvPr>
          <p:cNvCxnSpPr>
            <a:cxnSpLocks/>
          </p:cNvCxnSpPr>
          <p:nvPr/>
        </p:nvCxnSpPr>
        <p:spPr>
          <a:xfrm>
            <a:off x="754745" y="7632555"/>
            <a:ext cx="5409303" cy="0"/>
          </a:xfrm>
          <a:prstGeom prst="line">
            <a:avLst/>
          </a:prstGeom>
          <a:ln>
            <a:solidFill>
              <a:srgbClr val="767978"/>
            </a:solidFill>
          </a:ln>
        </p:spPr>
        <p:style>
          <a:lnRef idx="1">
            <a:schemeClr val="dk1"/>
          </a:lnRef>
          <a:fillRef idx="0">
            <a:schemeClr val="dk1"/>
          </a:fillRef>
          <a:effectRef idx="0">
            <a:schemeClr val="dk1"/>
          </a:effectRef>
          <a:fontRef idx="minor">
            <a:schemeClr val="tx1"/>
          </a:fontRef>
        </p:style>
      </p:cxnSp>
      <p:sp>
        <p:nvSpPr>
          <p:cNvPr id="34" name="Rectangle 87">
            <a:extLst>
              <a:ext uri="{FF2B5EF4-FFF2-40B4-BE49-F238E27FC236}">
                <a16:creationId xmlns="" xmlns:a16="http://schemas.microsoft.com/office/drawing/2014/main" id="{57FABA24-7065-490C-9319-8AFB7068CDF7}"/>
              </a:ext>
            </a:extLst>
          </p:cNvPr>
          <p:cNvSpPr>
            <a:spLocks noChangeArrowheads="1"/>
          </p:cNvSpPr>
          <p:nvPr/>
        </p:nvSpPr>
        <p:spPr bwMode="auto">
          <a:xfrm>
            <a:off x="738605" y="7842016"/>
            <a:ext cx="11605111" cy="129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eaLnBrk="0" hangingPunct="0">
              <a:spcBef>
                <a:spcPct val="20000"/>
              </a:spcBef>
              <a:buAutoNum type="arabicPeriod"/>
              <a:defRPr/>
            </a:pPr>
            <a:r>
              <a:rPr lang="en-US" sz="1400" dirty="0">
                <a:solidFill>
                  <a:srgbClr val="767978"/>
                </a:solidFill>
                <a:latin typeface="Arial" panose="020B0604020202020204" pitchFamily="34" charset="0"/>
                <a:cs typeface="Arial" panose="020B0604020202020204" pitchFamily="34" charset="0"/>
                <a:sym typeface="Wingdings" pitchFamily="2" charset="2"/>
              </a:rPr>
              <a:t>Wash hands &amp; put on gloves</a:t>
            </a:r>
          </a:p>
          <a:p>
            <a:pPr marL="342900" indent="-342900" eaLnBrk="0" hangingPunct="0">
              <a:spcBef>
                <a:spcPct val="20000"/>
              </a:spcBef>
              <a:buAutoNum type="arabicPeriod"/>
              <a:defRPr/>
            </a:pPr>
            <a:r>
              <a:rPr lang="en-US" sz="1400" dirty="0">
                <a:solidFill>
                  <a:srgbClr val="767978"/>
                </a:solidFill>
                <a:latin typeface="Arial" panose="020B0604020202020204" pitchFamily="34" charset="0"/>
                <a:cs typeface="Arial" panose="020B0604020202020204" pitchFamily="34" charset="0"/>
                <a:sym typeface="Wingdings" pitchFamily="2" charset="2"/>
              </a:rPr>
              <a:t>Share the linen that would otherwise be discarded, with Diversey team</a:t>
            </a:r>
          </a:p>
          <a:p>
            <a:pPr marL="342900" indent="-342900" eaLnBrk="0" hangingPunct="0">
              <a:spcBef>
                <a:spcPct val="20000"/>
              </a:spcBef>
              <a:buAutoNum type="arabicPeriod"/>
              <a:defRPr/>
            </a:pPr>
            <a:endParaRPr lang="en-US" sz="1400" dirty="0">
              <a:solidFill>
                <a:srgbClr val="767978"/>
              </a:solidFill>
              <a:latin typeface="Arial" panose="020B0604020202020204" pitchFamily="34" charset="0"/>
              <a:cs typeface="Arial" panose="020B0604020202020204" pitchFamily="34" charset="0"/>
              <a:sym typeface="Wingdings" pitchFamily="2" charset="2"/>
            </a:endParaRPr>
          </a:p>
          <a:p>
            <a:pPr marL="342900" indent="-342900" eaLnBrk="0" hangingPunct="0">
              <a:spcBef>
                <a:spcPct val="20000"/>
              </a:spcBef>
              <a:buAutoNum type="arabicPeriod"/>
              <a:defRPr/>
            </a:pPr>
            <a:endParaRPr lang="en-US" sz="1400" dirty="0">
              <a:solidFill>
                <a:srgbClr val="767978"/>
              </a:solidFill>
              <a:latin typeface="Arial" panose="020B0604020202020204" pitchFamily="34" charset="0"/>
              <a:cs typeface="Arial" panose="020B0604020202020204" pitchFamily="34" charset="0"/>
              <a:sym typeface="Wingdings" pitchFamily="2" charset="2"/>
            </a:endParaRPr>
          </a:p>
          <a:p>
            <a:pPr marL="342900" indent="-342900" eaLnBrk="0" hangingPunct="0">
              <a:spcBef>
                <a:spcPct val="20000"/>
              </a:spcBef>
              <a:buAutoNum type="arabicPeriod"/>
              <a:defRPr/>
            </a:pPr>
            <a:r>
              <a:rPr lang="en-US" sz="1400" dirty="0">
                <a:solidFill>
                  <a:srgbClr val="767978"/>
                </a:solidFill>
                <a:latin typeface="Arial" panose="020B0604020202020204" pitchFamily="34" charset="0"/>
                <a:cs typeface="Arial" panose="020B0604020202020204" pitchFamily="34" charset="0"/>
                <a:sym typeface="Wingdings" pitchFamily="2" charset="2"/>
              </a:rPr>
              <a:t>We will bring it to an NGO in your community and repurpose the linen into renewed linens.</a:t>
            </a:r>
          </a:p>
          <a:p>
            <a:pPr marL="342900" indent="-342900" eaLnBrk="0" hangingPunct="0">
              <a:spcBef>
                <a:spcPct val="20000"/>
              </a:spcBef>
              <a:buAutoNum type="arabicPeriod"/>
              <a:defRPr/>
            </a:pPr>
            <a:r>
              <a:rPr lang="en-US" sz="1400" dirty="0">
                <a:solidFill>
                  <a:srgbClr val="767978"/>
                </a:solidFill>
                <a:latin typeface="Arial" panose="020B0604020202020204" pitchFamily="34" charset="0"/>
                <a:cs typeface="Arial" panose="020B0604020202020204" pitchFamily="34" charset="0"/>
                <a:sym typeface="Wingdings" pitchFamily="2" charset="2"/>
              </a:rPr>
              <a:t>Share the face masks with your community</a:t>
            </a:r>
          </a:p>
        </p:txBody>
      </p:sp>
      <p:sp>
        <p:nvSpPr>
          <p:cNvPr id="29" name="Subtitle 2"/>
          <p:cNvSpPr txBox="1">
            <a:spLocks/>
          </p:cNvSpPr>
          <p:nvPr/>
        </p:nvSpPr>
        <p:spPr>
          <a:xfrm>
            <a:off x="4358906" y="3153766"/>
            <a:ext cx="7984810" cy="2095050"/>
          </a:xfrm>
          <a:prstGeom prst="rect">
            <a:avLst/>
          </a:prstGeom>
        </p:spPr>
        <p:txBody>
          <a:bodyPr vert="horz" lIns="128016" tIns="64008" rIns="128016" bIns="64008"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lnSpc>
                <a:spcPct val="120000"/>
              </a:lnSpc>
              <a:spcBef>
                <a:spcPts val="0"/>
              </a:spcBef>
            </a:pPr>
            <a:r>
              <a:rPr lang="en-US" sz="1680" dirty="0">
                <a:solidFill>
                  <a:srgbClr val="767978"/>
                </a:solidFill>
                <a:latin typeface="Arial" panose="020B0604020202020204" pitchFamily="34" charset="0"/>
                <a:cs typeface="Arial" panose="020B0604020202020204" pitchFamily="34" charset="0"/>
                <a:sym typeface="Arial"/>
              </a:rPr>
              <a:t>As of 20 April 2020, there are currently </a:t>
            </a:r>
            <a:r>
              <a:rPr lang="en-US" sz="1680" b="1" dirty="0">
                <a:solidFill>
                  <a:srgbClr val="767978"/>
                </a:solidFill>
                <a:latin typeface="Arial" panose="020B0604020202020204" pitchFamily="34" charset="0"/>
                <a:cs typeface="Arial" panose="020B0604020202020204" pitchFamily="34" charset="0"/>
                <a:sym typeface="Arial"/>
              </a:rPr>
              <a:t>5 Linens For Life™ face masks projects </a:t>
            </a:r>
            <a:r>
              <a:rPr lang="en-US" sz="1680" dirty="0">
                <a:solidFill>
                  <a:srgbClr val="767978"/>
                </a:solidFill>
                <a:latin typeface="Arial" panose="020B0604020202020204" pitchFamily="34" charset="0"/>
                <a:cs typeface="Arial" panose="020B0604020202020204" pitchFamily="34" charset="0"/>
                <a:sym typeface="Arial"/>
              </a:rPr>
              <a:t>in </a:t>
            </a:r>
            <a:r>
              <a:rPr lang="en-US" sz="1680" b="1" dirty="0">
                <a:solidFill>
                  <a:srgbClr val="767978"/>
                </a:solidFill>
                <a:latin typeface="Arial" panose="020B0604020202020204" pitchFamily="34" charset="0"/>
                <a:cs typeface="Arial" panose="020B0604020202020204" pitchFamily="34" charset="0"/>
                <a:sym typeface="Arial"/>
              </a:rPr>
              <a:t>8 cities </a:t>
            </a:r>
            <a:r>
              <a:rPr lang="en-US" sz="1680" dirty="0">
                <a:solidFill>
                  <a:srgbClr val="767978"/>
                </a:solidFill>
                <a:latin typeface="Arial" panose="020B0604020202020204" pitchFamily="34" charset="0"/>
                <a:cs typeface="Arial" panose="020B0604020202020204" pitchFamily="34" charset="0"/>
                <a:sym typeface="Arial"/>
              </a:rPr>
              <a:t>across Asia and Europe, with </a:t>
            </a:r>
            <a:r>
              <a:rPr lang="en-US" sz="1680" b="1" dirty="0">
                <a:solidFill>
                  <a:srgbClr val="767978"/>
                </a:solidFill>
                <a:latin typeface="Arial" panose="020B0604020202020204" pitchFamily="34" charset="0"/>
                <a:cs typeface="Arial" panose="020B0604020202020204" pitchFamily="34" charset="0"/>
                <a:sym typeface="Arial"/>
              </a:rPr>
              <a:t>11 partner hotels. </a:t>
            </a:r>
            <a:r>
              <a:rPr lang="en-US" sz="1680" dirty="0">
                <a:solidFill>
                  <a:srgbClr val="767978"/>
                </a:solidFill>
                <a:latin typeface="Arial" panose="020B0604020202020204" pitchFamily="34" charset="0"/>
                <a:cs typeface="Arial" panose="020B0604020202020204" pitchFamily="34" charset="0"/>
                <a:sym typeface="Arial"/>
              </a:rPr>
              <a:t>More than </a:t>
            </a:r>
            <a:r>
              <a:rPr lang="en-US" sz="1680" b="1" dirty="0">
                <a:solidFill>
                  <a:srgbClr val="767978"/>
                </a:solidFill>
                <a:latin typeface="Arial" panose="020B0604020202020204" pitchFamily="34" charset="0"/>
                <a:cs typeface="Arial" panose="020B0604020202020204" pitchFamily="34" charset="0"/>
                <a:sym typeface="Arial"/>
              </a:rPr>
              <a:t>50,000 masks </a:t>
            </a:r>
            <a:r>
              <a:rPr lang="en-US" sz="1680" dirty="0">
                <a:solidFill>
                  <a:srgbClr val="767978"/>
                </a:solidFill>
                <a:latin typeface="Arial" panose="020B0604020202020204" pitchFamily="34" charset="0"/>
                <a:cs typeface="Arial" panose="020B0604020202020204" pitchFamily="34" charset="0"/>
              </a:rPr>
              <a:t>have been given, with our partner hotels and NGOs, to local communities and hospitals in COVID-19 areas. We recommend wash and clean discarded linen before giving away to NGOs.</a:t>
            </a:r>
          </a:p>
        </p:txBody>
      </p:sp>
      <p:sp>
        <p:nvSpPr>
          <p:cNvPr id="30" name="TextBox 11"/>
          <p:cNvSpPr txBox="1"/>
          <p:nvPr/>
        </p:nvSpPr>
        <p:spPr>
          <a:xfrm>
            <a:off x="4358906" y="2531326"/>
            <a:ext cx="8126171" cy="523220"/>
          </a:xfrm>
          <a:prstGeom prst="rect">
            <a:avLst/>
          </a:prstGeom>
          <a:noFill/>
          <a:ln>
            <a:noFill/>
          </a:ln>
        </p:spPr>
        <p:txBody>
          <a:bodyPr wrap="square" rtlCol="0">
            <a:spAutoFit/>
          </a:bodyPr>
          <a:lstStyle/>
          <a:p>
            <a:r>
              <a:rPr lang="en-US" sz="2800" cap="small" dirty="0">
                <a:solidFill>
                  <a:srgbClr val="767978"/>
                </a:solidFill>
                <a:latin typeface="Arial" panose="020B0604020202020204" pitchFamily="34" charset="0"/>
                <a:cs typeface="Arial" panose="020B0604020202020204" pitchFamily="34" charset="0"/>
              </a:rPr>
              <a:t>Turning discarded linen to face masks</a:t>
            </a:r>
          </a:p>
        </p:txBody>
      </p:sp>
      <p:grpSp>
        <p:nvGrpSpPr>
          <p:cNvPr id="31" name="Groupe 23"/>
          <p:cNvGrpSpPr/>
          <p:nvPr/>
        </p:nvGrpSpPr>
        <p:grpSpPr>
          <a:xfrm>
            <a:off x="4388495" y="5130256"/>
            <a:ext cx="4824434" cy="1924661"/>
            <a:chOff x="641268" y="3054953"/>
            <a:chExt cx="4783657" cy="1908392"/>
          </a:xfrm>
          <a:solidFill>
            <a:srgbClr val="767978"/>
          </a:solidFill>
        </p:grpSpPr>
        <p:sp>
          <p:nvSpPr>
            <p:cNvPr id="35" name="Rounded Rectangle 27"/>
            <p:cNvSpPr/>
            <p:nvPr/>
          </p:nvSpPr>
          <p:spPr>
            <a:xfrm>
              <a:off x="641268" y="3054954"/>
              <a:ext cx="4783657" cy="1901452"/>
            </a:xfrm>
            <a:prstGeom prst="roundRect">
              <a:avLst>
                <a:gd name="adj" fmla="val 784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n-US" sz="1200" kern="0" dirty="0">
                <a:solidFill>
                  <a:srgbClr val="FFFFFF"/>
                </a:solidFill>
                <a:latin typeface="Arial" panose="020B0604020202020204" pitchFamily="34" charset="0"/>
                <a:cs typeface="Arial" panose="020B0604020202020204" pitchFamily="34" charset="0"/>
                <a:sym typeface="Arial"/>
              </a:endParaRPr>
            </a:p>
          </p:txBody>
        </p:sp>
        <p:grpSp>
          <p:nvGrpSpPr>
            <p:cNvPr id="38" name="Groupe 21"/>
            <p:cNvGrpSpPr/>
            <p:nvPr/>
          </p:nvGrpSpPr>
          <p:grpSpPr>
            <a:xfrm>
              <a:off x="885720" y="3054954"/>
              <a:ext cx="995502" cy="1908391"/>
              <a:chOff x="410720" y="3054954"/>
              <a:chExt cx="995502" cy="1908391"/>
            </a:xfrm>
            <a:grpFill/>
          </p:grpSpPr>
          <p:sp>
            <p:nvSpPr>
              <p:cNvPr id="46" name="Rectangle 8"/>
              <p:cNvSpPr/>
              <p:nvPr/>
            </p:nvSpPr>
            <p:spPr>
              <a:xfrm>
                <a:off x="562162" y="4261443"/>
                <a:ext cx="689944" cy="701902"/>
              </a:xfrm>
              <a:prstGeom prst="rect">
                <a:avLst/>
              </a:prstGeom>
              <a:grpFill/>
            </p:spPr>
            <p:txBody>
              <a:bodyPr wrap="square">
                <a:spAutoFit/>
              </a:bodyPr>
              <a:lstStyle/>
              <a:p>
                <a:pPr algn="ctr" defTabSz="1280160"/>
                <a:r>
                  <a:rPr lang="en-US" b="1" kern="0" dirty="0">
                    <a:solidFill>
                      <a:srgbClr val="FFFFFF"/>
                    </a:solidFill>
                    <a:latin typeface="Arial" panose="020B0604020202020204" pitchFamily="34" charset="0"/>
                    <a:cs typeface="Arial" panose="020B0604020202020204" pitchFamily="34" charset="0"/>
                    <a:sym typeface="Arial"/>
                  </a:rPr>
                  <a:t>5</a:t>
                </a:r>
                <a:r>
                  <a:rPr lang="en-US" sz="1400" b="1" kern="0" dirty="0">
                    <a:solidFill>
                      <a:srgbClr val="FFFFFF"/>
                    </a:solidFill>
                    <a:latin typeface="Arial" panose="020B0604020202020204" pitchFamily="34" charset="0"/>
                    <a:cs typeface="Arial" panose="020B0604020202020204" pitchFamily="34" charset="0"/>
                    <a:sym typeface="Arial"/>
                  </a:rPr>
                  <a:t> </a:t>
                </a:r>
              </a:p>
              <a:p>
                <a:pPr algn="ctr" defTabSz="1280160"/>
                <a:r>
                  <a:rPr lang="en-US" sz="1100" b="1" kern="0" dirty="0">
                    <a:solidFill>
                      <a:srgbClr val="FFFFFF"/>
                    </a:solidFill>
                    <a:latin typeface="Arial" panose="020B0604020202020204" pitchFamily="34" charset="0"/>
                    <a:cs typeface="Arial" panose="020B0604020202020204" pitchFamily="34" charset="0"/>
                    <a:sym typeface="Arial"/>
                  </a:rPr>
                  <a:t>projects</a:t>
                </a:r>
                <a:r>
                  <a:rPr lang="en-US" sz="1100" kern="0" dirty="0">
                    <a:solidFill>
                      <a:srgbClr val="FFFFFF"/>
                    </a:solidFill>
                    <a:latin typeface="Arial" panose="020B0604020202020204" pitchFamily="34" charset="0"/>
                    <a:cs typeface="Arial" panose="020B0604020202020204" pitchFamily="34" charset="0"/>
                    <a:sym typeface="Arial"/>
                  </a:rPr>
                  <a:t> </a:t>
                </a:r>
                <a:endParaRPr lang="en-US" sz="1200" kern="0" dirty="0">
                  <a:solidFill>
                    <a:srgbClr val="FFFFFF"/>
                  </a:solidFill>
                  <a:latin typeface="Arial" panose="020B0604020202020204" pitchFamily="34" charset="0"/>
                  <a:cs typeface="Arial" panose="020B0604020202020204" pitchFamily="34" charset="0"/>
                  <a:sym typeface="Arial"/>
                </a:endParaRPr>
              </a:p>
            </p:txBody>
          </p:sp>
          <p:pic>
            <p:nvPicPr>
              <p:cNvPr id="47" name="Picture 3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10720" y="3054954"/>
                <a:ext cx="995502" cy="1256199"/>
              </a:xfrm>
              <a:prstGeom prst="rect">
                <a:avLst/>
              </a:prstGeom>
              <a:grpFill/>
            </p:spPr>
          </p:pic>
        </p:grpSp>
        <p:grpSp>
          <p:nvGrpSpPr>
            <p:cNvPr id="39" name="Groupe 22"/>
            <p:cNvGrpSpPr/>
            <p:nvPr/>
          </p:nvGrpSpPr>
          <p:grpSpPr>
            <a:xfrm>
              <a:off x="1926791" y="3054954"/>
              <a:ext cx="2007319" cy="1897152"/>
              <a:chOff x="1605703" y="3054954"/>
              <a:chExt cx="2007319" cy="1897152"/>
            </a:xfrm>
            <a:grpFill/>
          </p:grpSpPr>
          <p:pic>
            <p:nvPicPr>
              <p:cNvPr id="43" name="Picture 16"/>
              <p:cNvPicPr>
                <a:picLocks noChangeAspect="1"/>
              </p:cNvPicPr>
              <p:nvPr/>
            </p:nvPicPr>
            <p:blipFill rotWithShape="1">
              <a:blip r:embed="rId8" cstate="screen">
                <a:extLst>
                  <a:ext uri="{28A0092B-C50C-407E-A947-70E740481C1C}">
                    <a14:useLocalDpi xmlns:a14="http://schemas.microsoft.com/office/drawing/2010/main"/>
                  </a:ext>
                </a:extLst>
              </a:blip>
              <a:srcRect r="46443"/>
              <a:stretch/>
            </p:blipFill>
            <p:spPr>
              <a:xfrm>
                <a:off x="1605703" y="3054954"/>
                <a:ext cx="2007319" cy="1221265"/>
              </a:xfrm>
              <a:prstGeom prst="rect">
                <a:avLst/>
              </a:prstGeom>
              <a:grpFill/>
            </p:spPr>
          </p:pic>
          <p:sp>
            <p:nvSpPr>
              <p:cNvPr id="44" name="Rectangle 6"/>
              <p:cNvSpPr/>
              <p:nvPr/>
            </p:nvSpPr>
            <p:spPr>
              <a:xfrm>
                <a:off x="1769352" y="4261443"/>
                <a:ext cx="689944" cy="549315"/>
              </a:xfrm>
              <a:prstGeom prst="rect">
                <a:avLst/>
              </a:prstGeom>
              <a:grpFill/>
            </p:spPr>
            <p:txBody>
              <a:bodyPr wrap="square">
                <a:spAutoFit/>
              </a:bodyPr>
              <a:lstStyle/>
              <a:p>
                <a:pPr algn="ctr" defTabSz="1280160"/>
                <a:r>
                  <a:rPr lang="en-US" b="1" kern="0" dirty="0">
                    <a:solidFill>
                      <a:srgbClr val="FFFFFF"/>
                    </a:solidFill>
                    <a:latin typeface="Arial" panose="020B0604020202020204" pitchFamily="34" charset="0"/>
                    <a:cs typeface="Arial" panose="020B0604020202020204" pitchFamily="34" charset="0"/>
                    <a:sym typeface="Arial"/>
                  </a:rPr>
                  <a:t>8 </a:t>
                </a:r>
              </a:p>
              <a:p>
                <a:pPr algn="ctr" defTabSz="1280160"/>
                <a:r>
                  <a:rPr lang="en-US" sz="1100" b="1" kern="0" dirty="0">
                    <a:solidFill>
                      <a:srgbClr val="FFFFFF"/>
                    </a:solidFill>
                    <a:latin typeface="Arial" panose="020B0604020202020204" pitchFamily="34" charset="0"/>
                    <a:cs typeface="Arial" panose="020B0604020202020204" pitchFamily="34" charset="0"/>
                    <a:sym typeface="Arial"/>
                  </a:rPr>
                  <a:t>cities</a:t>
                </a:r>
                <a:r>
                  <a:rPr lang="en-US" sz="1100" kern="0" dirty="0">
                    <a:solidFill>
                      <a:srgbClr val="FFFFFF"/>
                    </a:solidFill>
                    <a:latin typeface="Arial" panose="020B0604020202020204" pitchFamily="34" charset="0"/>
                    <a:cs typeface="Arial" panose="020B0604020202020204" pitchFamily="34" charset="0"/>
                    <a:sym typeface="Arial"/>
                  </a:rPr>
                  <a:t> </a:t>
                </a:r>
                <a:endParaRPr lang="en-US" sz="1200" kern="0" dirty="0">
                  <a:solidFill>
                    <a:srgbClr val="FFFFFF"/>
                  </a:solidFill>
                  <a:latin typeface="Arial" panose="020B0604020202020204" pitchFamily="34" charset="0"/>
                  <a:cs typeface="Arial" panose="020B0604020202020204" pitchFamily="34" charset="0"/>
                  <a:sym typeface="Arial"/>
                </a:endParaRPr>
              </a:p>
            </p:txBody>
          </p:sp>
          <p:sp>
            <p:nvSpPr>
              <p:cNvPr id="45" name="Rectangle 7"/>
              <p:cNvSpPr/>
              <p:nvPr/>
            </p:nvSpPr>
            <p:spPr>
              <a:xfrm>
                <a:off x="2562925" y="4250203"/>
                <a:ext cx="1050097" cy="701903"/>
              </a:xfrm>
              <a:prstGeom prst="rect">
                <a:avLst/>
              </a:prstGeom>
              <a:grpFill/>
            </p:spPr>
            <p:txBody>
              <a:bodyPr wrap="square">
                <a:spAutoFit/>
              </a:bodyPr>
              <a:lstStyle/>
              <a:p>
                <a:pPr algn="ctr" defTabSz="1280160"/>
                <a:r>
                  <a:rPr lang="en-US" b="1" kern="0" dirty="0">
                    <a:solidFill>
                      <a:srgbClr val="FFFFFF"/>
                    </a:solidFill>
                    <a:latin typeface="Arial" panose="020B0604020202020204" pitchFamily="34" charset="0"/>
                    <a:cs typeface="Arial" panose="020B0604020202020204" pitchFamily="34" charset="0"/>
                    <a:sym typeface="Arial"/>
                  </a:rPr>
                  <a:t>11</a:t>
                </a:r>
              </a:p>
              <a:p>
                <a:pPr algn="ctr" defTabSz="1280160"/>
                <a:r>
                  <a:rPr lang="en-US" sz="1100" b="1" kern="0" dirty="0">
                    <a:solidFill>
                      <a:srgbClr val="FFFFFF"/>
                    </a:solidFill>
                    <a:latin typeface="Arial" panose="020B0604020202020204" pitchFamily="34" charset="0"/>
                    <a:cs typeface="Arial" panose="020B0604020202020204" pitchFamily="34" charset="0"/>
                    <a:sym typeface="Arial"/>
                  </a:rPr>
                  <a:t>Partners hotels</a:t>
                </a:r>
                <a:r>
                  <a:rPr lang="en-US" sz="1100" kern="0" dirty="0">
                    <a:solidFill>
                      <a:srgbClr val="FFFFFF"/>
                    </a:solidFill>
                    <a:latin typeface="Arial" panose="020B0604020202020204" pitchFamily="34" charset="0"/>
                    <a:cs typeface="Arial" panose="020B0604020202020204" pitchFamily="34" charset="0"/>
                    <a:sym typeface="Arial"/>
                  </a:rPr>
                  <a:t> </a:t>
                </a:r>
              </a:p>
            </p:txBody>
          </p:sp>
        </p:grpSp>
        <p:grpSp>
          <p:nvGrpSpPr>
            <p:cNvPr id="40" name="Groupe 19"/>
            <p:cNvGrpSpPr/>
            <p:nvPr/>
          </p:nvGrpSpPr>
          <p:grpSpPr>
            <a:xfrm>
              <a:off x="3787948" y="3054953"/>
              <a:ext cx="1496557" cy="1785207"/>
              <a:chOff x="3182323" y="3054953"/>
              <a:chExt cx="1496557" cy="1785207"/>
            </a:xfrm>
            <a:grpFill/>
          </p:grpSpPr>
          <p:pic>
            <p:nvPicPr>
              <p:cNvPr id="41" name="Picture 16"/>
              <p:cNvPicPr>
                <a:picLocks noChangeAspect="1"/>
              </p:cNvPicPr>
              <p:nvPr/>
            </p:nvPicPr>
            <p:blipFill rotWithShape="1">
              <a:blip r:embed="rId8" cstate="screen">
                <a:extLst>
                  <a:ext uri="{28A0092B-C50C-407E-A947-70E740481C1C}">
                    <a14:useLocalDpi xmlns:a14="http://schemas.microsoft.com/office/drawing/2010/main"/>
                  </a:ext>
                </a:extLst>
              </a:blip>
              <a:srcRect l="27645" r="46192"/>
              <a:stretch/>
            </p:blipFill>
            <p:spPr>
              <a:xfrm>
                <a:off x="3440310" y="3054953"/>
                <a:ext cx="980585" cy="1226761"/>
              </a:xfrm>
              <a:prstGeom prst="rect">
                <a:avLst/>
              </a:prstGeom>
              <a:grpFill/>
            </p:spPr>
          </p:pic>
          <p:sp>
            <p:nvSpPr>
              <p:cNvPr id="42" name="Rectangle 11"/>
              <p:cNvSpPr/>
              <p:nvPr/>
            </p:nvSpPr>
            <p:spPr>
              <a:xfrm>
                <a:off x="3182323" y="4290845"/>
                <a:ext cx="1496557" cy="549315"/>
              </a:xfrm>
              <a:prstGeom prst="rect">
                <a:avLst/>
              </a:prstGeom>
              <a:grpFill/>
            </p:spPr>
            <p:txBody>
              <a:bodyPr wrap="square">
                <a:spAutoFit/>
              </a:bodyPr>
              <a:lstStyle/>
              <a:p>
                <a:pPr algn="ctr" defTabSz="1280160"/>
                <a:r>
                  <a:rPr lang="en-US" b="1" kern="0" dirty="0">
                    <a:solidFill>
                      <a:srgbClr val="FFFFFF"/>
                    </a:solidFill>
                    <a:latin typeface="Arial" panose="020B0604020202020204" pitchFamily="34" charset="0"/>
                    <a:cs typeface="Arial" panose="020B0604020202020204" pitchFamily="34" charset="0"/>
                    <a:sym typeface="Arial"/>
                  </a:rPr>
                  <a:t>80</a:t>
                </a:r>
              </a:p>
              <a:p>
                <a:pPr algn="ctr" defTabSz="1280160"/>
                <a:r>
                  <a:rPr lang="en-US" sz="1100" b="1" kern="0" dirty="0">
                    <a:solidFill>
                      <a:srgbClr val="FFFFFF"/>
                    </a:solidFill>
                    <a:latin typeface="Arial" panose="020B0604020202020204" pitchFamily="34" charset="0"/>
                    <a:cs typeface="Arial" panose="020B0604020202020204" pitchFamily="34" charset="0"/>
                    <a:sym typeface="Arial"/>
                  </a:rPr>
                  <a:t>More in pipeline</a:t>
                </a:r>
                <a:endParaRPr lang="en-US" sz="1100" kern="0" dirty="0">
                  <a:solidFill>
                    <a:srgbClr val="FFFFFF"/>
                  </a:solidFill>
                  <a:latin typeface="Arial" panose="020B0604020202020204" pitchFamily="34" charset="0"/>
                  <a:cs typeface="Arial" panose="020B0604020202020204" pitchFamily="34" charset="0"/>
                  <a:sym typeface="Arial"/>
                </a:endParaRPr>
              </a:p>
            </p:txBody>
          </p:sp>
        </p:grpSp>
      </p:grpSp>
      <p:sp>
        <p:nvSpPr>
          <p:cNvPr id="48" name="Rectangle 24"/>
          <p:cNvSpPr/>
          <p:nvPr/>
        </p:nvSpPr>
        <p:spPr>
          <a:xfrm>
            <a:off x="10884139" y="5142757"/>
            <a:ext cx="1489166" cy="1988237"/>
          </a:xfrm>
          <a:prstGeom prst="rect">
            <a:avLst/>
          </a:prstGeom>
        </p:spPr>
        <p:txBody>
          <a:bodyPr wrap="square">
            <a:spAutoFit/>
          </a:bodyPr>
          <a:lstStyle/>
          <a:p>
            <a:r>
              <a:rPr lang="en-US" sz="1540" i="1" dirty="0">
                <a:solidFill>
                  <a:srgbClr val="767978"/>
                </a:solidFill>
                <a:latin typeface="Arial" panose="020B0604020202020204" pitchFamily="34" charset="0"/>
                <a:cs typeface="Arial" panose="020B0604020202020204" pitchFamily="34" charset="0"/>
              </a:rPr>
              <a:t>Together with hotels and NGOs, we drive programs that create shared value for local communities.</a:t>
            </a:r>
          </a:p>
        </p:txBody>
      </p:sp>
      <p:pic>
        <p:nvPicPr>
          <p:cNvPr id="52"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27623" y="5107132"/>
            <a:ext cx="1422078" cy="1896104"/>
          </a:xfrm>
          <a:prstGeom prst="rect">
            <a:avLst/>
          </a:prstGeom>
        </p:spPr>
      </p:pic>
      <p:pic>
        <p:nvPicPr>
          <p:cNvPr id="54" name="Picture 7"/>
          <p:cNvPicPr>
            <a:picLocks noChangeAspect="1"/>
          </p:cNvPicPr>
          <p:nvPr/>
        </p:nvPicPr>
        <p:blipFill rotWithShape="1">
          <a:blip r:embed="rId10"/>
          <a:srcRect r="6961"/>
          <a:stretch/>
        </p:blipFill>
        <p:spPr>
          <a:xfrm>
            <a:off x="757315" y="3153766"/>
            <a:ext cx="1185798" cy="1631544"/>
          </a:xfrm>
          <a:prstGeom prst="rect">
            <a:avLst/>
          </a:prstGeom>
        </p:spPr>
      </p:pic>
      <p:cxnSp>
        <p:nvCxnSpPr>
          <p:cNvPr id="55" name="Straight Connector 84">
            <a:extLst>
              <a:ext uri="{FF2B5EF4-FFF2-40B4-BE49-F238E27FC236}">
                <a16:creationId xmlns="" xmlns:a16="http://schemas.microsoft.com/office/drawing/2014/main" id="{3161BD8C-7366-4FAB-A183-F748B0335338}"/>
              </a:ext>
            </a:extLst>
          </p:cNvPr>
          <p:cNvCxnSpPr>
            <a:cxnSpLocks/>
          </p:cNvCxnSpPr>
          <p:nvPr/>
        </p:nvCxnSpPr>
        <p:spPr>
          <a:xfrm>
            <a:off x="754467" y="5466361"/>
            <a:ext cx="2377293" cy="0"/>
          </a:xfrm>
          <a:prstGeom prst="line">
            <a:avLst/>
          </a:prstGeom>
          <a:ln>
            <a:solidFill>
              <a:srgbClr val="767978"/>
            </a:solidFill>
          </a:ln>
        </p:spPr>
        <p:style>
          <a:lnRef idx="1">
            <a:schemeClr val="dk1"/>
          </a:lnRef>
          <a:fillRef idx="0">
            <a:schemeClr val="dk1"/>
          </a:fillRef>
          <a:effectRef idx="0">
            <a:schemeClr val="dk1"/>
          </a:effectRef>
          <a:fontRef idx="minor">
            <a:schemeClr val="tx1"/>
          </a:fontRef>
        </p:style>
      </p:cxnSp>
      <p:sp>
        <p:nvSpPr>
          <p:cNvPr id="56" name="Rectangle 77">
            <a:extLst>
              <a:ext uri="{FF2B5EF4-FFF2-40B4-BE49-F238E27FC236}">
                <a16:creationId xmlns="" xmlns:a16="http://schemas.microsoft.com/office/drawing/2014/main" id="{4EEF91A2-70E8-46D3-9FBF-12691CDC918B}"/>
              </a:ext>
            </a:extLst>
          </p:cNvPr>
          <p:cNvSpPr/>
          <p:nvPr/>
        </p:nvSpPr>
        <p:spPr>
          <a:xfrm>
            <a:off x="660228" y="2572501"/>
            <a:ext cx="2692553" cy="338554"/>
          </a:xfrm>
          <a:prstGeom prst="rect">
            <a:avLst/>
          </a:prstGeom>
        </p:spPr>
        <p:txBody>
          <a:bodyPr wrap="square">
            <a:spAutoFit/>
          </a:bodyPr>
          <a:lstStyle/>
          <a:p>
            <a:r>
              <a:rPr lang="en-US" sz="1600" cap="all" dirty="0">
                <a:solidFill>
                  <a:srgbClr val="767978"/>
                </a:solidFill>
                <a:latin typeface="Arial" panose="020B0604020202020204" pitchFamily="34" charset="0"/>
                <a:cs typeface="Arial" panose="020B0604020202020204" pitchFamily="34" charset="0"/>
              </a:rPr>
              <a:t>Cleaning product</a:t>
            </a:r>
          </a:p>
        </p:txBody>
      </p:sp>
      <p:sp>
        <p:nvSpPr>
          <p:cNvPr id="37" name="Google Shape;132;p2"/>
          <p:cNvSpPr/>
          <p:nvPr/>
        </p:nvSpPr>
        <p:spPr>
          <a:xfrm rot="10800000" flipH="1">
            <a:off x="-1" y="2364196"/>
            <a:ext cx="12801600" cy="101366"/>
          </a:xfrm>
          <a:prstGeom prst="rect">
            <a:avLst/>
          </a:prstGeom>
          <a:solidFill>
            <a:schemeClr val="bg2">
              <a:lumMod val="60000"/>
              <a:lumOff val="40000"/>
            </a:schemeClr>
          </a:solidFill>
          <a:ln>
            <a:noFill/>
          </a:ln>
        </p:spPr>
        <p:txBody>
          <a:bodyPr spcFirstLastPara="1" wrap="square" lIns="88625" tIns="44300" rIns="88625" bIns="44300" anchor="ctr" anchorCtr="0">
            <a:noAutofit/>
          </a:bodyPr>
          <a:lstStyle/>
          <a:p>
            <a:pPr marL="0" marR="0" lvl="0" indent="0" algn="ctr" rtl="0">
              <a:spcBef>
                <a:spcPts val="0"/>
              </a:spcBef>
              <a:spcAft>
                <a:spcPts val="0"/>
              </a:spcAft>
              <a:buNone/>
            </a:pPr>
            <a:endParaRPr sz="1745">
              <a:solidFill>
                <a:schemeClr val="lt1"/>
              </a:solidFill>
              <a:latin typeface="Arial" panose="020B0604020202020204" pitchFamily="34" charset="0"/>
              <a:ea typeface="Arial"/>
              <a:cs typeface="Arial" panose="020B0604020202020204" pitchFamily="34" charset="0"/>
              <a:sym typeface="Arial"/>
            </a:endParaRPr>
          </a:p>
        </p:txBody>
      </p:sp>
      <p:pic>
        <p:nvPicPr>
          <p:cNvPr id="49" name="Picture 4" descr="https://hub.diversey.com/hubfs/Global%20/IHG/DUO%20Logo%20IHG%20Diversey.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72501" y="332653"/>
            <a:ext cx="3456596" cy="807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274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 xmlns:a16="http://schemas.microsoft.com/office/drawing/2014/main" id="{3016082E-DFF1-4B96-A3D0-6D6AC7CCED8F}"/>
              </a:ext>
            </a:extLst>
          </p:cNvPr>
          <p:cNvSpPr txBox="1"/>
          <p:nvPr/>
        </p:nvSpPr>
        <p:spPr>
          <a:xfrm>
            <a:off x="1128713" y="1607682"/>
            <a:ext cx="9909401" cy="652486"/>
          </a:xfrm>
          <a:prstGeom prst="rect">
            <a:avLst/>
          </a:prstGeom>
          <a:noFill/>
        </p:spPr>
        <p:txBody>
          <a:bodyPr wrap="square" lIns="0" rtlCol="0">
            <a:spAutoFit/>
          </a:bodyPr>
          <a:lstStyle/>
          <a:p>
            <a:pPr algn="ctr">
              <a:lnSpc>
                <a:spcPct val="130000"/>
              </a:lnSpc>
            </a:pPr>
            <a:r>
              <a:rPr lang="en-US" sz="2800" dirty="0">
                <a:solidFill>
                  <a:srgbClr val="767978"/>
                </a:solidFill>
                <a:latin typeface="Graphik Regular" panose="020B0503030202060203" pitchFamily="34" charset="0"/>
              </a:rPr>
              <a:t>COVID-19 RECOMMENDATIONS FOR THE WASH PROCES</a:t>
            </a:r>
            <a:endParaRPr lang="en-GB" sz="2800" b="1" dirty="0">
              <a:solidFill>
                <a:srgbClr val="767978"/>
              </a:solidFill>
              <a:latin typeface="Graphik Regular" panose="020B0503030202060203" pitchFamily="34" charset="0"/>
            </a:endParaRPr>
          </a:p>
        </p:txBody>
      </p:sp>
      <p:cxnSp>
        <p:nvCxnSpPr>
          <p:cNvPr id="87" name="Straight Connector 86">
            <a:extLst>
              <a:ext uri="{FF2B5EF4-FFF2-40B4-BE49-F238E27FC236}">
                <a16:creationId xmlns="" xmlns:a16="http://schemas.microsoft.com/office/drawing/2014/main" id="{7E21C92F-DBF7-41F3-9234-859F1FDB1189}"/>
              </a:ext>
            </a:extLst>
          </p:cNvPr>
          <p:cNvCxnSpPr>
            <a:cxnSpLocks/>
          </p:cNvCxnSpPr>
          <p:nvPr/>
        </p:nvCxnSpPr>
        <p:spPr>
          <a:xfrm>
            <a:off x="3698668" y="2970899"/>
            <a:ext cx="5409303" cy="0"/>
          </a:xfrm>
          <a:prstGeom prst="line">
            <a:avLst/>
          </a:prstGeom>
          <a:ln>
            <a:solidFill>
              <a:srgbClr val="767978"/>
            </a:solidFill>
          </a:ln>
        </p:spPr>
        <p:style>
          <a:lnRef idx="1">
            <a:schemeClr val="dk1"/>
          </a:lnRef>
          <a:fillRef idx="0">
            <a:schemeClr val="dk1"/>
          </a:fillRef>
          <a:effectRef idx="0">
            <a:schemeClr val="dk1"/>
          </a:effectRef>
          <a:fontRef idx="minor">
            <a:schemeClr val="tx1"/>
          </a:fontRef>
        </p:style>
      </p:cxnSp>
      <p:sp>
        <p:nvSpPr>
          <p:cNvPr id="89" name="Rectangle 88">
            <a:extLst>
              <a:ext uri="{FF2B5EF4-FFF2-40B4-BE49-F238E27FC236}">
                <a16:creationId xmlns="" xmlns:a16="http://schemas.microsoft.com/office/drawing/2014/main" id="{97AF2FFC-EE5A-4B34-AA9F-D4F986E63A2D}"/>
              </a:ext>
            </a:extLst>
          </p:cNvPr>
          <p:cNvSpPr/>
          <p:nvPr/>
        </p:nvSpPr>
        <p:spPr>
          <a:xfrm>
            <a:off x="914399" y="9001996"/>
            <a:ext cx="11439427" cy="276999"/>
          </a:xfrm>
          <a:prstGeom prst="rect">
            <a:avLst/>
          </a:prstGeom>
        </p:spPr>
        <p:txBody>
          <a:bodyPr wrap="square">
            <a:spAutoFit/>
          </a:bodyPr>
          <a:lstStyle/>
          <a:p>
            <a:r>
              <a:rPr lang="en-GB" sz="1200" dirty="0">
                <a:solidFill>
                  <a:srgbClr val="767978"/>
                </a:solidFill>
              </a:rPr>
              <a:t>* Check PIS, SDS for detailed information http://sds.diversey.com | Use biocides safely. Always read the label and product information before use </a:t>
            </a:r>
          </a:p>
        </p:txBody>
      </p:sp>
      <p:sp>
        <p:nvSpPr>
          <p:cNvPr id="149" name="Rectangle 3"/>
          <p:cNvSpPr/>
          <p:nvPr/>
        </p:nvSpPr>
        <p:spPr>
          <a:xfrm>
            <a:off x="1302229" y="8443430"/>
            <a:ext cx="9816118" cy="307777"/>
          </a:xfrm>
          <a:prstGeom prst="rect">
            <a:avLst/>
          </a:prstGeom>
        </p:spPr>
        <p:txBody>
          <a:bodyPr wrap="square">
            <a:spAutoFit/>
          </a:bodyPr>
          <a:lstStyle/>
          <a:p>
            <a:pPr lvl="0">
              <a:buSzPts val="1600"/>
            </a:pPr>
            <a:r>
              <a:rPr lang="en-US" sz="1400" dirty="0">
                <a:solidFill>
                  <a:schemeClr val="bg1">
                    <a:lumMod val="50000"/>
                  </a:schemeClr>
                </a:solidFill>
                <a:ea typeface="Calibri"/>
                <a:cs typeface="Calibri"/>
                <a:sym typeface="Calibri"/>
              </a:rPr>
              <a:t>For the laundry process, follow a </a:t>
            </a:r>
            <a:r>
              <a:rPr lang="en-US" sz="1400" u="sng" dirty="0">
                <a:solidFill>
                  <a:schemeClr val="bg1">
                    <a:lumMod val="50000"/>
                  </a:schemeClr>
                </a:solidFill>
                <a:ea typeface="Calibri"/>
                <a:cs typeface="Calibri"/>
                <a:sym typeface="Calibri"/>
              </a:rPr>
              <a:t>locally authorized wash process</a:t>
            </a:r>
            <a:r>
              <a:rPr lang="en-US" sz="1400" dirty="0">
                <a:solidFill>
                  <a:schemeClr val="bg1">
                    <a:lumMod val="50000"/>
                  </a:schemeClr>
                </a:solidFill>
                <a:ea typeface="Calibri"/>
                <a:cs typeface="Calibri"/>
                <a:sym typeface="Calibri"/>
              </a:rPr>
              <a:t> (i.e. local CDC)</a:t>
            </a:r>
            <a:endParaRPr lang="en-US" sz="1400" dirty="0">
              <a:solidFill>
                <a:schemeClr val="bg1">
                  <a:lumMod val="50000"/>
                </a:schemeClr>
              </a:solidFill>
            </a:endParaRPr>
          </a:p>
        </p:txBody>
      </p:sp>
      <p:grpSp>
        <p:nvGrpSpPr>
          <p:cNvPr id="150" name="Groupe 8"/>
          <p:cNvGrpSpPr/>
          <p:nvPr/>
        </p:nvGrpSpPr>
        <p:grpSpPr>
          <a:xfrm>
            <a:off x="10313656" y="2685479"/>
            <a:ext cx="2214134" cy="2442421"/>
            <a:chOff x="6618761" y="2006211"/>
            <a:chExt cx="2102613" cy="2319402"/>
          </a:xfrm>
        </p:grpSpPr>
        <p:pic>
          <p:nvPicPr>
            <p:cNvPr id="151" name="Google Shape;182;p29"/>
            <p:cNvPicPr preferRelativeResize="0"/>
            <p:nvPr/>
          </p:nvPicPr>
          <p:blipFill rotWithShape="1">
            <a:blip r:embed="rId2">
              <a:alphaModFix/>
            </a:blip>
            <a:srcRect/>
            <a:stretch/>
          </p:blipFill>
          <p:spPr>
            <a:xfrm>
              <a:off x="6653145" y="2006211"/>
              <a:ext cx="1799613" cy="656416"/>
            </a:xfrm>
            <a:prstGeom prst="rect">
              <a:avLst/>
            </a:prstGeom>
            <a:noFill/>
            <a:ln>
              <a:noFill/>
            </a:ln>
          </p:spPr>
        </p:pic>
        <p:grpSp>
          <p:nvGrpSpPr>
            <p:cNvPr id="152" name="Groupe 4"/>
            <p:cNvGrpSpPr/>
            <p:nvPr/>
          </p:nvGrpSpPr>
          <p:grpSpPr>
            <a:xfrm>
              <a:off x="6618761" y="2813403"/>
              <a:ext cx="2102613" cy="1512210"/>
              <a:chOff x="6597495" y="3089861"/>
              <a:chExt cx="2102613" cy="1512210"/>
            </a:xfrm>
          </p:grpSpPr>
          <p:sp>
            <p:nvSpPr>
              <p:cNvPr id="153" name="Arrondir un rectangle avec un coin diagonal 5"/>
              <p:cNvSpPr/>
              <p:nvPr/>
            </p:nvSpPr>
            <p:spPr>
              <a:xfrm>
                <a:off x="6597495" y="3486452"/>
                <a:ext cx="2102613" cy="1115619"/>
              </a:xfrm>
              <a:prstGeom prst="round2DiagRect">
                <a:avLst/>
              </a:prstGeom>
              <a:noFill/>
            </p:spPr>
            <p:txBody>
              <a:bodyPr wrap="square">
                <a:spAutoFit/>
              </a:bodyPr>
              <a:lstStyle/>
              <a:p>
                <a:pPr lvl="0" algn="ctr">
                  <a:buSzPts val="1600"/>
                </a:pPr>
                <a:r>
                  <a:rPr lang="en-US" sz="1260" dirty="0">
                    <a:solidFill>
                      <a:schemeClr val="bg1">
                        <a:lumMod val="50000"/>
                      </a:schemeClr>
                    </a:solidFill>
                    <a:ea typeface="Calibri"/>
                    <a:cs typeface="Calibri"/>
                    <a:sym typeface="Calibri"/>
                  </a:rPr>
                  <a:t>*RKI listed processes are recognized as one of the highest standards to handle any kind of outbreak.</a:t>
                </a:r>
                <a:endParaRPr lang="en-US" sz="1260" dirty="0">
                  <a:solidFill>
                    <a:schemeClr val="bg1">
                      <a:lumMod val="50000"/>
                    </a:schemeClr>
                  </a:solidFill>
                </a:endParaRPr>
              </a:p>
            </p:txBody>
          </p:sp>
          <p:grpSp>
            <p:nvGrpSpPr>
              <p:cNvPr id="154" name="Groupe 7"/>
              <p:cNvGrpSpPr/>
              <p:nvPr/>
            </p:nvGrpSpPr>
            <p:grpSpPr>
              <a:xfrm>
                <a:off x="6954358" y="3089861"/>
                <a:ext cx="1452008" cy="472044"/>
                <a:chOff x="7298740" y="3497360"/>
                <a:chExt cx="1452008" cy="472044"/>
              </a:xfrm>
            </p:grpSpPr>
            <p:pic>
              <p:nvPicPr>
                <p:cNvPr id="1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8740" y="3617283"/>
                  <a:ext cx="1282252" cy="352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6" name="ZoneTexte 6"/>
                <p:cNvSpPr txBox="1"/>
                <p:nvPr/>
              </p:nvSpPr>
              <p:spPr>
                <a:xfrm>
                  <a:off x="8496226" y="3497360"/>
                  <a:ext cx="254522" cy="312734"/>
                </a:xfrm>
                <a:prstGeom prst="rect">
                  <a:avLst/>
                </a:prstGeom>
                <a:noFill/>
              </p:spPr>
              <p:txBody>
                <a:bodyPr wrap="none" rtlCol="0">
                  <a:spAutoFit/>
                </a:bodyPr>
                <a:lstStyle/>
                <a:p>
                  <a:r>
                    <a:rPr lang="en-US" sz="1540" dirty="0">
                      <a:solidFill>
                        <a:schemeClr val="bg1">
                          <a:lumMod val="50000"/>
                        </a:schemeClr>
                      </a:solidFill>
                    </a:rPr>
                    <a:t>*</a:t>
                  </a:r>
                </a:p>
              </p:txBody>
            </p:sp>
          </p:grpSp>
        </p:grpSp>
      </p:grpSp>
      <p:sp>
        <p:nvSpPr>
          <p:cNvPr id="157" name="ZoneTexte 1"/>
          <p:cNvSpPr txBox="1"/>
          <p:nvPr/>
        </p:nvSpPr>
        <p:spPr>
          <a:xfrm>
            <a:off x="1302229" y="7931337"/>
            <a:ext cx="6569710" cy="437043"/>
          </a:xfrm>
          <a:prstGeom prst="rect">
            <a:avLst/>
          </a:prstGeom>
          <a:noFill/>
        </p:spPr>
        <p:txBody>
          <a:bodyPr wrap="square" rtlCol="0">
            <a:spAutoFit/>
          </a:bodyPr>
          <a:lstStyle/>
          <a:p>
            <a:r>
              <a:rPr lang="en-US" sz="1120" i="1" dirty="0">
                <a:solidFill>
                  <a:schemeClr val="bg1">
                    <a:lumMod val="50000"/>
                  </a:schemeClr>
                </a:solidFill>
              </a:rPr>
              <a:t>Notes:      Please contact your local Diversey contact for more information</a:t>
            </a:r>
          </a:p>
          <a:p>
            <a:r>
              <a:rPr lang="en-US" sz="1120" i="1" dirty="0">
                <a:solidFill>
                  <a:schemeClr val="bg1">
                    <a:lumMod val="50000"/>
                  </a:schemeClr>
                </a:solidFill>
              </a:rPr>
              <a:t>                Example of Clax Disinfection programs can be found in the back-up slides</a:t>
            </a:r>
          </a:p>
        </p:txBody>
      </p:sp>
      <p:graphicFrame>
        <p:nvGraphicFramePr>
          <p:cNvPr id="158" name="Tableau 2"/>
          <p:cNvGraphicFramePr>
            <a:graphicFrameLocks noGrp="1"/>
          </p:cNvGraphicFramePr>
          <p:nvPr>
            <p:extLst>
              <p:ext uri="{D42A27DB-BD31-4B8C-83A1-F6EECF244321}">
                <p14:modId xmlns:p14="http://schemas.microsoft.com/office/powerpoint/2010/main" val="3941063481"/>
              </p:ext>
            </p:extLst>
          </p:nvPr>
        </p:nvGraphicFramePr>
        <p:xfrm>
          <a:off x="1302229" y="2742140"/>
          <a:ext cx="8829122" cy="6358128"/>
        </p:xfrm>
        <a:graphic>
          <a:graphicData uri="http://schemas.openxmlformats.org/drawingml/2006/table">
            <a:tbl>
              <a:tblPr firstRow="1" bandRow="1">
                <a:tableStyleId>{69012ECD-51FC-41F1-AA8D-1B2483CD663E}</a:tableStyleId>
              </a:tblPr>
              <a:tblGrid>
                <a:gridCol w="4357472">
                  <a:extLst>
                    <a:ext uri="{9D8B030D-6E8A-4147-A177-3AD203B41FA5}">
                      <a16:colId xmlns="" xmlns:a16="http://schemas.microsoft.com/office/drawing/2014/main" val="20000"/>
                    </a:ext>
                  </a:extLst>
                </a:gridCol>
                <a:gridCol w="4471650">
                  <a:extLst>
                    <a:ext uri="{9D8B030D-6E8A-4147-A177-3AD203B41FA5}">
                      <a16:colId xmlns="" xmlns:a16="http://schemas.microsoft.com/office/drawing/2014/main" val="20001"/>
                    </a:ext>
                  </a:extLst>
                </a:gridCol>
              </a:tblGrid>
              <a:tr h="512064">
                <a:tc gridSpan="2">
                  <a:txBody>
                    <a:bodyPr/>
                    <a:lstStyle/>
                    <a:p>
                      <a:pPr marR="0" algn="ctr" rtl="0">
                        <a:lnSpc>
                          <a:spcPct val="100000"/>
                        </a:lnSpc>
                        <a:spcBef>
                          <a:spcPts val="0"/>
                        </a:spcBef>
                        <a:spcAft>
                          <a:spcPts val="0"/>
                        </a:spcAft>
                        <a:buClr>
                          <a:srgbClr val="000000"/>
                        </a:buClr>
                        <a:buFont typeface="Arial"/>
                      </a:pPr>
                      <a:r>
                        <a:rPr lang="en-US" sz="1400" b="1" i="0" u="none" strike="noStrike" cap="small" baseline="0" dirty="0">
                          <a:solidFill>
                            <a:schemeClr val="bg1"/>
                          </a:solidFill>
                          <a:latin typeface="+mj-lt"/>
                          <a:ea typeface="+mn-ea"/>
                          <a:cs typeface="+mn-cs"/>
                          <a:sym typeface="Arial"/>
                        </a:rPr>
                        <a:t>Clax disinfection programs</a:t>
                      </a:r>
                    </a:p>
                  </a:txBody>
                  <a:tcPr marL="128016" marR="128016" marT="64008" marB="64008" anchor="ctr">
                    <a:solidFill>
                      <a:schemeClr val="bg1">
                        <a:lumMod val="50000"/>
                      </a:schemeClr>
                    </a:solidFill>
                  </a:tcPr>
                </a:tc>
                <a:tc hMerge="1">
                  <a:txBody>
                    <a:bodyPr/>
                    <a:lstStyle/>
                    <a:p>
                      <a:pPr algn="ctr"/>
                      <a:endParaRPr lang="en-US" sz="1000" cap="small" baseline="0" dirty="0">
                        <a:latin typeface="Calibri" panose="020F0502020204030204" pitchFamily="34" charset="0"/>
                      </a:endParaRPr>
                    </a:p>
                  </a:txBody>
                  <a:tcPr anchor="ctr"/>
                </a:tc>
                <a:extLst>
                  <a:ext uri="{0D108BD9-81ED-4DB2-BD59-A6C34878D82A}">
                    <a16:rowId xmlns="" xmlns:a16="http://schemas.microsoft.com/office/drawing/2014/main" val="10000"/>
                  </a:ext>
                </a:extLst>
              </a:tr>
              <a:tr h="661416">
                <a:tc>
                  <a:txBody>
                    <a:bodyPr/>
                    <a:lstStyle/>
                    <a:p>
                      <a:pPr algn="ctr"/>
                      <a:r>
                        <a:rPr lang="en-US" sz="1400" b="1" cap="small" baseline="0" dirty="0">
                          <a:solidFill>
                            <a:schemeClr val="bg1"/>
                          </a:solidFill>
                          <a:latin typeface="+mj-lt"/>
                        </a:rPr>
                        <a:t>Thermal disinfection</a:t>
                      </a:r>
                    </a:p>
                    <a:p>
                      <a:pPr algn="ctr"/>
                      <a:r>
                        <a:rPr lang="en-US" sz="1400" b="0" i="0" u="none" strike="noStrike" cap="none" dirty="0">
                          <a:solidFill>
                            <a:schemeClr val="bg1"/>
                          </a:solidFill>
                          <a:effectLst/>
                          <a:latin typeface="+mj-lt"/>
                          <a:ea typeface="+mn-ea"/>
                          <a:cs typeface="+mn-cs"/>
                          <a:sym typeface="Arial"/>
                        </a:rPr>
                        <a:t>Preferred option - easier to implement, and more flexible</a:t>
                      </a:r>
                      <a:r>
                        <a:rPr lang="en-US" sz="1400" cap="small" baseline="0" dirty="0">
                          <a:solidFill>
                            <a:schemeClr val="bg1"/>
                          </a:solidFill>
                          <a:latin typeface="+mj-lt"/>
                        </a:rPr>
                        <a:t> </a:t>
                      </a:r>
                    </a:p>
                  </a:txBody>
                  <a:tcPr marL="128016" marR="128016" marT="64008" marB="64008" anchor="ctr">
                    <a:solidFill>
                      <a:schemeClr val="bg1">
                        <a:lumMod val="65000"/>
                      </a:schemeClr>
                    </a:solidFill>
                  </a:tcPr>
                </a:tc>
                <a:tc>
                  <a:txBody>
                    <a:bodyPr/>
                    <a:lstStyle/>
                    <a:p>
                      <a:pPr algn="ctr"/>
                      <a:r>
                        <a:rPr lang="en-US" sz="1400" b="1" cap="small" baseline="0" dirty="0">
                          <a:solidFill>
                            <a:schemeClr val="bg1"/>
                          </a:solidFill>
                          <a:latin typeface="+mj-lt"/>
                        </a:rPr>
                        <a:t>Chemo-thermal disinfection</a:t>
                      </a:r>
                    </a:p>
                    <a:p>
                      <a:pPr algn="ctr"/>
                      <a:r>
                        <a:rPr lang="en-US" sz="1400" b="0" i="0" u="none" strike="noStrike" cap="none" dirty="0">
                          <a:solidFill>
                            <a:schemeClr val="bg1"/>
                          </a:solidFill>
                          <a:effectLst/>
                          <a:latin typeface="+mj-lt"/>
                          <a:ea typeface="+mn-ea"/>
                          <a:cs typeface="+mn-cs"/>
                          <a:sym typeface="Arial"/>
                        </a:rPr>
                        <a:t>Recommended for items that cannot withstand high temp</a:t>
                      </a:r>
                      <a:endParaRPr lang="en-US" sz="1400" cap="small" baseline="0" dirty="0">
                        <a:solidFill>
                          <a:schemeClr val="bg1"/>
                        </a:solidFill>
                        <a:latin typeface="+mj-lt"/>
                      </a:endParaRPr>
                    </a:p>
                  </a:txBody>
                  <a:tcPr marL="128016" marR="128016" marT="64008" marB="64008" anchor="ctr">
                    <a:solidFill>
                      <a:schemeClr val="bg1">
                        <a:lumMod val="65000"/>
                      </a:schemeClr>
                    </a:solidFill>
                  </a:tcPr>
                </a:tc>
                <a:extLst>
                  <a:ext uri="{0D108BD9-81ED-4DB2-BD59-A6C34878D82A}">
                    <a16:rowId xmlns="" xmlns:a16="http://schemas.microsoft.com/office/drawing/2014/main" val="10001"/>
                  </a:ext>
                </a:extLst>
              </a:tr>
              <a:tr h="896112">
                <a:tc>
                  <a:txBody>
                    <a:bodyPr/>
                    <a:lstStyle/>
                    <a:p>
                      <a:pPr algn="l"/>
                      <a:r>
                        <a:rPr lang="en-US" sz="1400" dirty="0">
                          <a:solidFill>
                            <a:schemeClr val="bg1">
                              <a:lumMod val="50000"/>
                            </a:schemeClr>
                          </a:solidFill>
                          <a:latin typeface="+mj-lt"/>
                        </a:rPr>
                        <a:t>Wash</a:t>
                      </a:r>
                      <a:r>
                        <a:rPr lang="en-US" sz="1400" baseline="0" dirty="0">
                          <a:solidFill>
                            <a:schemeClr val="bg1">
                              <a:lumMod val="50000"/>
                            </a:schemeClr>
                          </a:solidFill>
                          <a:latin typeface="+mj-lt"/>
                        </a:rPr>
                        <a:t> program requires </a:t>
                      </a:r>
                      <a:r>
                        <a:rPr lang="en-US" sz="1400" b="1" baseline="0" dirty="0">
                          <a:solidFill>
                            <a:schemeClr val="bg1">
                              <a:lumMod val="50000"/>
                            </a:schemeClr>
                          </a:solidFill>
                          <a:latin typeface="+mj-lt"/>
                        </a:rPr>
                        <a:t>specific temperature </a:t>
                      </a:r>
                      <a:r>
                        <a:rPr lang="en-US" sz="1400" baseline="0" dirty="0">
                          <a:solidFill>
                            <a:schemeClr val="bg1">
                              <a:lumMod val="50000"/>
                            </a:schemeClr>
                          </a:solidFill>
                          <a:latin typeface="+mj-lt"/>
                        </a:rPr>
                        <a:t>and </a:t>
                      </a:r>
                      <a:r>
                        <a:rPr lang="en-US" sz="1400" b="1" i="0" u="none" strike="noStrike" cap="none" baseline="0" dirty="0">
                          <a:solidFill>
                            <a:schemeClr val="bg1">
                              <a:lumMod val="50000"/>
                            </a:schemeClr>
                          </a:solidFill>
                          <a:latin typeface="+mj-lt"/>
                          <a:ea typeface="+mn-ea"/>
                          <a:cs typeface="+mn-cs"/>
                          <a:sym typeface="Arial"/>
                        </a:rPr>
                        <a:t>contact time </a:t>
                      </a:r>
                      <a:r>
                        <a:rPr lang="en-US" sz="1400" baseline="0" dirty="0">
                          <a:solidFill>
                            <a:schemeClr val="bg1">
                              <a:lumMod val="50000"/>
                            </a:schemeClr>
                          </a:solidFill>
                          <a:latin typeface="+mj-lt"/>
                        </a:rPr>
                        <a:t>to achieve disinfection</a:t>
                      </a:r>
                      <a:endParaRPr lang="en-US" sz="1400" dirty="0">
                        <a:solidFill>
                          <a:schemeClr val="bg1">
                            <a:lumMod val="50000"/>
                          </a:schemeClr>
                        </a:solidFill>
                        <a:latin typeface="+mj-lt"/>
                      </a:endParaRPr>
                    </a:p>
                  </a:txBody>
                  <a:tcPr marL="128016" marR="128016" marT="64008" marB="64008" anchor="ctr"/>
                </a:tc>
                <a:tc>
                  <a:txBody>
                    <a:bodyPr/>
                    <a:lstStyle/>
                    <a:p>
                      <a:pPr algn="l"/>
                      <a:r>
                        <a:rPr lang="en-US" sz="1400" dirty="0">
                          <a:solidFill>
                            <a:schemeClr val="bg1">
                              <a:lumMod val="50000"/>
                            </a:schemeClr>
                          </a:solidFill>
                          <a:latin typeface="+mj-lt"/>
                        </a:rPr>
                        <a:t>Wash program requires</a:t>
                      </a:r>
                      <a:r>
                        <a:rPr lang="en-US" sz="1400" baseline="0" dirty="0">
                          <a:solidFill>
                            <a:schemeClr val="bg1">
                              <a:lumMod val="50000"/>
                            </a:schemeClr>
                          </a:solidFill>
                          <a:latin typeface="+mj-lt"/>
                        </a:rPr>
                        <a:t> a </a:t>
                      </a:r>
                      <a:r>
                        <a:rPr lang="en-US" sz="1400" b="1" baseline="0" dirty="0">
                          <a:solidFill>
                            <a:schemeClr val="bg1">
                              <a:lumMod val="50000"/>
                            </a:schemeClr>
                          </a:solidFill>
                          <a:latin typeface="+mj-lt"/>
                        </a:rPr>
                        <a:t>combination of chemicals, temperature </a:t>
                      </a:r>
                      <a:r>
                        <a:rPr lang="en-US" sz="1400" b="0" baseline="0" dirty="0">
                          <a:solidFill>
                            <a:schemeClr val="bg1">
                              <a:lumMod val="50000"/>
                            </a:schemeClr>
                          </a:solidFill>
                          <a:latin typeface="+mj-lt"/>
                        </a:rPr>
                        <a:t>a</a:t>
                      </a:r>
                      <a:r>
                        <a:rPr lang="en-US" sz="1400" b="0" i="0" u="none" strike="noStrike" cap="none" baseline="0" dirty="0">
                          <a:solidFill>
                            <a:schemeClr val="bg1">
                              <a:lumMod val="50000"/>
                            </a:schemeClr>
                          </a:solidFill>
                          <a:latin typeface="+mj-lt"/>
                          <a:ea typeface="+mn-ea"/>
                          <a:cs typeface="+mn-cs"/>
                          <a:sym typeface="Arial"/>
                        </a:rPr>
                        <a:t>nd</a:t>
                      </a:r>
                      <a:r>
                        <a:rPr lang="en-US" sz="1400" b="1" baseline="0" dirty="0">
                          <a:solidFill>
                            <a:schemeClr val="bg1">
                              <a:lumMod val="50000"/>
                            </a:schemeClr>
                          </a:solidFill>
                          <a:latin typeface="+mj-lt"/>
                        </a:rPr>
                        <a:t> contact time </a:t>
                      </a:r>
                      <a:r>
                        <a:rPr lang="en-US" sz="1400" baseline="0" dirty="0">
                          <a:solidFill>
                            <a:schemeClr val="bg1">
                              <a:lumMod val="50000"/>
                            </a:schemeClr>
                          </a:solidFill>
                          <a:latin typeface="+mj-lt"/>
                        </a:rPr>
                        <a:t>to achieve disinfection</a:t>
                      </a:r>
                      <a:endParaRPr lang="en-US" sz="1400" dirty="0">
                        <a:solidFill>
                          <a:schemeClr val="bg1">
                            <a:lumMod val="50000"/>
                          </a:schemeClr>
                        </a:solidFill>
                        <a:latin typeface="+mj-lt"/>
                      </a:endParaRPr>
                    </a:p>
                  </a:txBody>
                  <a:tcPr marL="128016" marR="128016" marT="64008" marB="64008" anchor="ctr"/>
                </a:tc>
                <a:extLst>
                  <a:ext uri="{0D108BD9-81ED-4DB2-BD59-A6C34878D82A}">
                    <a16:rowId xmlns="" xmlns:a16="http://schemas.microsoft.com/office/drawing/2014/main" val="10002"/>
                  </a:ext>
                </a:extLst>
              </a:tr>
              <a:tr h="1152144">
                <a:tc>
                  <a:txBody>
                    <a:bodyPr/>
                    <a:lstStyle/>
                    <a:p>
                      <a:pPr algn="l"/>
                      <a:r>
                        <a:rPr lang="en-US" sz="1400" dirty="0">
                          <a:solidFill>
                            <a:schemeClr val="bg1">
                              <a:lumMod val="50000"/>
                            </a:schemeClr>
                          </a:solidFill>
                          <a:latin typeface="+mj-lt"/>
                        </a:rPr>
                        <a:t>Wash</a:t>
                      </a:r>
                      <a:r>
                        <a:rPr lang="en-US" sz="1400" baseline="0" dirty="0">
                          <a:solidFill>
                            <a:schemeClr val="bg1">
                              <a:lumMod val="50000"/>
                            </a:schemeClr>
                          </a:solidFill>
                          <a:latin typeface="+mj-lt"/>
                        </a:rPr>
                        <a:t> program NOT</a:t>
                      </a:r>
                      <a:r>
                        <a:rPr lang="en-US" sz="1400" dirty="0">
                          <a:solidFill>
                            <a:schemeClr val="bg1">
                              <a:lumMod val="50000"/>
                            </a:schemeClr>
                          </a:solidFill>
                          <a:latin typeface="+mj-lt"/>
                        </a:rPr>
                        <a:t> dependent on specific products for disinfection</a:t>
                      </a:r>
                    </a:p>
                  </a:txBody>
                  <a:tcPr marL="128016" marR="128016" marT="64008" marB="64008" anchor="ct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1">
                              <a:lumMod val="50000"/>
                            </a:schemeClr>
                          </a:solidFill>
                          <a:latin typeface="+mj-lt"/>
                        </a:rPr>
                        <a:t>Wash program dependent on </a:t>
                      </a:r>
                      <a:r>
                        <a:rPr lang="en-US" sz="1400" b="1" dirty="0">
                          <a:solidFill>
                            <a:schemeClr val="bg1">
                              <a:lumMod val="50000"/>
                            </a:schemeClr>
                          </a:solidFill>
                          <a:latin typeface="+mj-lt"/>
                        </a:rPr>
                        <a:t>specific products</a:t>
                      </a:r>
                      <a:r>
                        <a:rPr lang="en-US" sz="1400" b="1" baseline="0" dirty="0">
                          <a:solidFill>
                            <a:schemeClr val="bg1">
                              <a:lumMod val="50000"/>
                            </a:schemeClr>
                          </a:solidFill>
                          <a:latin typeface="+mj-lt"/>
                        </a:rPr>
                        <a:t> effective against SARS-CoV-2</a:t>
                      </a:r>
                      <a:r>
                        <a:rPr lang="en-US" sz="1400" baseline="0" dirty="0">
                          <a:solidFill>
                            <a:schemeClr val="bg1">
                              <a:lumMod val="50000"/>
                            </a:schemeClr>
                          </a:solidFill>
                          <a:latin typeface="+mj-lt"/>
                        </a:rPr>
                        <a:t>;  in addition, all wash process steps need to be followed exactly as described</a:t>
                      </a:r>
                      <a:endParaRPr lang="en-US" sz="1400" dirty="0">
                        <a:solidFill>
                          <a:schemeClr val="bg1">
                            <a:lumMod val="50000"/>
                          </a:schemeClr>
                        </a:solidFill>
                        <a:latin typeface="+mj-lt"/>
                      </a:endParaRPr>
                    </a:p>
                  </a:txBody>
                  <a:tcPr marL="128016" marR="128016" marT="64008" marB="64008"/>
                </a:tc>
                <a:extLst>
                  <a:ext uri="{0D108BD9-81ED-4DB2-BD59-A6C34878D82A}">
                    <a16:rowId xmlns="" xmlns:a16="http://schemas.microsoft.com/office/drawing/2014/main" val="10003"/>
                  </a:ext>
                </a:extLst>
              </a:tr>
              <a:tr h="1664208">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1">
                              <a:lumMod val="50000"/>
                            </a:schemeClr>
                          </a:solidFill>
                          <a:latin typeface="+mj-lt"/>
                        </a:rPr>
                        <a:t>WHO</a:t>
                      </a:r>
                      <a:r>
                        <a:rPr lang="en-US" sz="1400" baseline="0" dirty="0">
                          <a:solidFill>
                            <a:schemeClr val="bg1">
                              <a:lumMod val="50000"/>
                            </a:schemeClr>
                          </a:solidFill>
                          <a:latin typeface="+mj-lt"/>
                        </a:rPr>
                        <a:t> </a:t>
                      </a:r>
                      <a:r>
                        <a:rPr lang="en-US" sz="1400" strike="noStrike" baseline="0" dirty="0">
                          <a:solidFill>
                            <a:schemeClr val="bg1">
                              <a:lumMod val="50000"/>
                            </a:schemeClr>
                          </a:solidFill>
                          <a:latin typeface="+mj-lt"/>
                        </a:rPr>
                        <a:t>guidelines for thermal disinfection </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u="none" strike="noStrike" cap="none" dirty="0">
                          <a:solidFill>
                            <a:schemeClr val="bg1">
                              <a:lumMod val="50000"/>
                            </a:schemeClr>
                          </a:solidFill>
                          <a:latin typeface="+mj-lt"/>
                          <a:sym typeface="Calibri"/>
                        </a:rPr>
                        <a:t>70 </a:t>
                      </a:r>
                      <a:r>
                        <a:rPr lang="en-US" sz="1400" u="none" strike="noStrike" cap="none" baseline="30000" dirty="0">
                          <a:solidFill>
                            <a:schemeClr val="bg1">
                              <a:lumMod val="50000"/>
                            </a:schemeClr>
                          </a:solidFill>
                          <a:latin typeface="+mj-lt"/>
                          <a:sym typeface="Calibri"/>
                        </a:rPr>
                        <a:t>0</a:t>
                      </a:r>
                      <a:r>
                        <a:rPr lang="en-US" sz="1400" u="none" strike="noStrike" cap="none" dirty="0">
                          <a:solidFill>
                            <a:schemeClr val="bg1">
                              <a:lumMod val="50000"/>
                            </a:schemeClr>
                          </a:solidFill>
                          <a:latin typeface="+mj-lt"/>
                          <a:sym typeface="Calibri"/>
                        </a:rPr>
                        <a:t>C for 25 minutes </a:t>
                      </a:r>
                      <a:endParaRPr lang="en-US" sz="1400" u="none" strike="noStrike" cap="none" dirty="0">
                        <a:solidFill>
                          <a:schemeClr val="bg1">
                            <a:lumMod val="50000"/>
                          </a:schemeClr>
                        </a:solidFill>
                        <a:latin typeface="+mj-lt"/>
                        <a:sym typeface="Arial"/>
                      </a:endParaRPr>
                    </a:p>
                    <a:p>
                      <a:pPr marL="0" marR="0" lvl="2"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u="none" strike="noStrike" cap="none" dirty="0">
                        <a:solidFill>
                          <a:schemeClr val="bg1">
                            <a:lumMod val="50000"/>
                          </a:schemeClr>
                        </a:solidFill>
                        <a:latin typeface="+mj-lt"/>
                        <a:sym typeface="Calibri"/>
                      </a:endParaRPr>
                    </a:p>
                    <a:p>
                      <a:pPr marL="0" marR="0" lvl="2"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u="none" strike="noStrike" cap="none" dirty="0">
                          <a:solidFill>
                            <a:schemeClr val="bg1">
                              <a:lumMod val="50000"/>
                            </a:schemeClr>
                          </a:solidFill>
                          <a:latin typeface="+mj-lt"/>
                          <a:sym typeface="Calibri"/>
                        </a:rPr>
                        <a:t>More stringent RKI guidelines</a:t>
                      </a:r>
                      <a:r>
                        <a:rPr lang="en-US" sz="1400" u="none" strike="noStrike" cap="none" baseline="0" dirty="0">
                          <a:solidFill>
                            <a:schemeClr val="bg1">
                              <a:lumMod val="50000"/>
                            </a:schemeClr>
                          </a:solidFill>
                          <a:latin typeface="+mj-lt"/>
                          <a:sym typeface="Calibri"/>
                        </a:rPr>
                        <a:t> also allowed</a:t>
                      </a:r>
                    </a:p>
                    <a:p>
                      <a:pPr marL="171450" marR="0" lvl="2"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u="none" strike="noStrike" cap="none" dirty="0">
                          <a:solidFill>
                            <a:schemeClr val="bg1">
                              <a:lumMod val="50000"/>
                            </a:schemeClr>
                          </a:solidFill>
                          <a:latin typeface="+mj-lt"/>
                          <a:sym typeface="Calibri"/>
                        </a:rPr>
                        <a:t>85 </a:t>
                      </a:r>
                      <a:r>
                        <a:rPr lang="en-US" sz="1400" u="none" strike="noStrike" cap="none" baseline="30000" dirty="0">
                          <a:solidFill>
                            <a:schemeClr val="bg1">
                              <a:lumMod val="50000"/>
                            </a:schemeClr>
                          </a:solidFill>
                          <a:latin typeface="+mj-lt"/>
                          <a:sym typeface="Calibri"/>
                        </a:rPr>
                        <a:t>0</a:t>
                      </a:r>
                      <a:r>
                        <a:rPr lang="en-US" sz="1400" u="none" strike="noStrike" cap="none" dirty="0">
                          <a:solidFill>
                            <a:schemeClr val="bg1">
                              <a:lumMod val="50000"/>
                            </a:schemeClr>
                          </a:solidFill>
                          <a:latin typeface="+mj-lt"/>
                          <a:sym typeface="Calibri"/>
                        </a:rPr>
                        <a:t>C for 15 minutes </a:t>
                      </a:r>
                    </a:p>
                    <a:p>
                      <a:pPr marL="171450" marR="0" lvl="2" indent="-1714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lang="en-US" sz="1400" u="none" strike="noStrike" cap="none" dirty="0">
                          <a:solidFill>
                            <a:schemeClr val="bg1">
                              <a:lumMod val="50000"/>
                            </a:schemeClr>
                          </a:solidFill>
                          <a:latin typeface="+mj-lt"/>
                          <a:sym typeface="Calibri"/>
                        </a:rPr>
                        <a:t>90 </a:t>
                      </a:r>
                      <a:r>
                        <a:rPr lang="en-US" sz="1400" u="none" strike="noStrike" cap="none" baseline="30000" dirty="0">
                          <a:solidFill>
                            <a:schemeClr val="bg1">
                              <a:lumMod val="50000"/>
                            </a:schemeClr>
                          </a:solidFill>
                          <a:latin typeface="+mj-lt"/>
                          <a:sym typeface="Calibri"/>
                        </a:rPr>
                        <a:t>0</a:t>
                      </a:r>
                      <a:r>
                        <a:rPr lang="en-US" sz="1400" u="none" strike="noStrike" cap="none" dirty="0">
                          <a:solidFill>
                            <a:schemeClr val="bg1">
                              <a:lumMod val="50000"/>
                            </a:schemeClr>
                          </a:solidFill>
                          <a:latin typeface="+mj-lt"/>
                          <a:sym typeface="Calibri"/>
                        </a:rPr>
                        <a:t>C for 10 minutes</a:t>
                      </a:r>
                      <a:endParaRPr lang="en-US" sz="1400" b="0" i="0" u="none" strike="noStrike" cap="none" dirty="0">
                        <a:solidFill>
                          <a:schemeClr val="bg1">
                            <a:lumMod val="50000"/>
                          </a:schemeClr>
                        </a:solidFill>
                        <a:latin typeface="+mj-lt"/>
                        <a:ea typeface="Calibri"/>
                        <a:cs typeface="Calibri"/>
                        <a:sym typeface="Calibri"/>
                      </a:endParaRPr>
                    </a:p>
                  </a:txBody>
                  <a:tcPr marL="128016" marR="128016" marT="64008" marB="64008"/>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1">
                              <a:lumMod val="50000"/>
                            </a:schemeClr>
                          </a:solidFill>
                          <a:latin typeface="+mj-lt"/>
                        </a:rPr>
                        <a:t>Product</a:t>
                      </a:r>
                      <a:r>
                        <a:rPr lang="en-US" sz="1400" baseline="0" dirty="0">
                          <a:solidFill>
                            <a:schemeClr val="bg1">
                              <a:lumMod val="50000"/>
                            </a:schemeClr>
                          </a:solidFill>
                          <a:latin typeface="+mj-lt"/>
                        </a:rPr>
                        <a:t> should be effective against SARS-CoV-2 following the European </a:t>
                      </a:r>
                      <a:r>
                        <a:rPr lang="en-US" sz="1400" dirty="0">
                          <a:solidFill>
                            <a:schemeClr val="bg1">
                              <a:lumMod val="50000"/>
                            </a:schemeClr>
                          </a:solidFill>
                          <a:latin typeface="+mj-lt"/>
                        </a:rPr>
                        <a:t>EN14476</a:t>
                      </a:r>
                      <a:r>
                        <a:rPr lang="en-US" sz="1400" baseline="0" dirty="0">
                          <a:solidFill>
                            <a:schemeClr val="bg1">
                              <a:lumMod val="50000"/>
                            </a:schemeClr>
                          </a:solidFill>
                          <a:latin typeface="+mj-lt"/>
                        </a:rPr>
                        <a:t> test or other parvovirus test as for RKI.</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aseline="0" dirty="0">
                        <a:solidFill>
                          <a:schemeClr val="bg1">
                            <a:lumMod val="50000"/>
                          </a:schemeClr>
                        </a:solidFill>
                        <a:latin typeface="+mj-lt"/>
                      </a:endParaRP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strike="noStrike" baseline="0" dirty="0">
                          <a:solidFill>
                            <a:schemeClr val="bg1">
                              <a:lumMod val="50000"/>
                            </a:schemeClr>
                          </a:solidFill>
                          <a:latin typeface="+mj-lt"/>
                        </a:rPr>
                        <a:t>For example program with Clax Personril with adapted wash process</a:t>
                      </a:r>
                      <a:endParaRPr lang="en-US" sz="1400" strike="noStrike" dirty="0">
                        <a:solidFill>
                          <a:schemeClr val="bg1">
                            <a:lumMod val="50000"/>
                          </a:schemeClr>
                        </a:solidFill>
                        <a:latin typeface="+mj-lt"/>
                      </a:endParaRPr>
                    </a:p>
                  </a:txBody>
                  <a:tcPr marL="128016" marR="128016" marT="64008" marB="64008"/>
                </a:tc>
                <a:extLst>
                  <a:ext uri="{0D108BD9-81ED-4DB2-BD59-A6C34878D82A}">
                    <a16:rowId xmlns="" xmlns:a16="http://schemas.microsoft.com/office/drawing/2014/main" val="10004"/>
                  </a:ext>
                </a:extLst>
              </a:tr>
            </a:tbl>
          </a:graphicData>
        </a:graphic>
      </p:graphicFrame>
      <p:sp>
        <p:nvSpPr>
          <p:cNvPr id="20" name="Google Shape;132;p2"/>
          <p:cNvSpPr/>
          <p:nvPr/>
        </p:nvSpPr>
        <p:spPr>
          <a:xfrm rot="10800000" flipH="1">
            <a:off x="-1" y="2364196"/>
            <a:ext cx="12801600" cy="101366"/>
          </a:xfrm>
          <a:prstGeom prst="rect">
            <a:avLst/>
          </a:prstGeom>
          <a:solidFill>
            <a:schemeClr val="bg2">
              <a:lumMod val="60000"/>
              <a:lumOff val="40000"/>
            </a:schemeClr>
          </a:solidFill>
          <a:ln>
            <a:noFill/>
          </a:ln>
        </p:spPr>
        <p:txBody>
          <a:bodyPr spcFirstLastPara="1" wrap="square" lIns="88625" tIns="44300" rIns="88625" bIns="44300" anchor="ctr" anchorCtr="0">
            <a:noAutofit/>
          </a:bodyPr>
          <a:lstStyle/>
          <a:p>
            <a:pPr marL="0" marR="0" lvl="0" indent="0" algn="ctr" rtl="0">
              <a:spcBef>
                <a:spcPts val="0"/>
              </a:spcBef>
              <a:spcAft>
                <a:spcPts val="0"/>
              </a:spcAft>
              <a:buNone/>
            </a:pPr>
            <a:endParaRPr sz="1745">
              <a:solidFill>
                <a:schemeClr val="lt1"/>
              </a:solidFill>
              <a:latin typeface="Arial"/>
              <a:ea typeface="Arial"/>
              <a:cs typeface="Arial"/>
              <a:sym typeface="Arial"/>
            </a:endParaRPr>
          </a:p>
        </p:txBody>
      </p:sp>
      <p:pic>
        <p:nvPicPr>
          <p:cNvPr id="21" name="Picture 4" descr="https://hub.diversey.com/hubfs/Global%20/IHG/DUO%20Logo%20IHG%20Diverse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2501" y="332653"/>
            <a:ext cx="3456596" cy="807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517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 xmlns:a16="http://schemas.microsoft.com/office/drawing/2014/main" id="{3016082E-DFF1-4B96-A3D0-6D6AC7CCED8F}"/>
              </a:ext>
            </a:extLst>
          </p:cNvPr>
          <p:cNvSpPr txBox="1"/>
          <p:nvPr/>
        </p:nvSpPr>
        <p:spPr>
          <a:xfrm>
            <a:off x="1679411" y="1612192"/>
            <a:ext cx="9909401" cy="652486"/>
          </a:xfrm>
          <a:prstGeom prst="rect">
            <a:avLst/>
          </a:prstGeom>
          <a:noFill/>
        </p:spPr>
        <p:txBody>
          <a:bodyPr wrap="square" lIns="0" rtlCol="0">
            <a:spAutoFit/>
          </a:bodyPr>
          <a:lstStyle/>
          <a:p>
            <a:pPr algn="ctr">
              <a:lnSpc>
                <a:spcPct val="130000"/>
              </a:lnSpc>
            </a:pPr>
            <a:r>
              <a:rPr lang="en-US" sz="2800" dirty="0">
                <a:solidFill>
                  <a:srgbClr val="767978"/>
                </a:solidFill>
                <a:latin typeface="Graphik Regular" panose="020B0503030202060203" pitchFamily="34" charset="0"/>
              </a:rPr>
              <a:t>LAUNDRY ROOM CLEANING PROCEDURE</a:t>
            </a:r>
            <a:endParaRPr lang="en-GB" sz="2800" b="1" dirty="0">
              <a:solidFill>
                <a:srgbClr val="767978"/>
              </a:solidFill>
              <a:latin typeface="Graphik Regular" panose="020B0503030202060203" pitchFamily="34" charset="0"/>
            </a:endParaRPr>
          </a:p>
        </p:txBody>
      </p:sp>
      <p:sp>
        <p:nvSpPr>
          <p:cNvPr id="89" name="Rectangle 88">
            <a:extLst>
              <a:ext uri="{FF2B5EF4-FFF2-40B4-BE49-F238E27FC236}">
                <a16:creationId xmlns="" xmlns:a16="http://schemas.microsoft.com/office/drawing/2014/main" id="{97AF2FFC-EE5A-4B34-AA9F-D4F986E63A2D}"/>
              </a:ext>
            </a:extLst>
          </p:cNvPr>
          <p:cNvSpPr/>
          <p:nvPr/>
        </p:nvSpPr>
        <p:spPr>
          <a:xfrm>
            <a:off x="914399" y="9001996"/>
            <a:ext cx="11439427" cy="276999"/>
          </a:xfrm>
          <a:prstGeom prst="rect">
            <a:avLst/>
          </a:prstGeom>
        </p:spPr>
        <p:txBody>
          <a:bodyPr wrap="square">
            <a:spAutoFit/>
          </a:bodyPr>
          <a:lstStyle/>
          <a:p>
            <a:r>
              <a:rPr lang="en-GB" sz="1200" dirty="0">
                <a:solidFill>
                  <a:srgbClr val="767978"/>
                </a:solidFill>
              </a:rPr>
              <a:t>* Check PIS, SDS for detailed information http://sds.diversey.com | Use biocides safely. Always read the label and product information before use </a:t>
            </a:r>
          </a:p>
        </p:txBody>
      </p:sp>
      <p:sp>
        <p:nvSpPr>
          <p:cNvPr id="20" name="Google Shape;587;p111"/>
          <p:cNvSpPr/>
          <p:nvPr/>
        </p:nvSpPr>
        <p:spPr>
          <a:xfrm>
            <a:off x="568958" y="3105505"/>
            <a:ext cx="6957258" cy="5295546"/>
          </a:xfrm>
          <a:prstGeom prst="rect">
            <a:avLst/>
          </a:prstGeom>
          <a:noFill/>
          <a:ln>
            <a:noFill/>
          </a:ln>
        </p:spPr>
        <p:txBody>
          <a:bodyPr spcFirstLastPara="1" wrap="square" lIns="127995" tIns="63980" rIns="127995" bIns="63980" anchor="t" anchorCtr="0">
            <a:noAutofit/>
          </a:bodyPr>
          <a:lstStyle/>
          <a:p>
            <a:pPr algn="just">
              <a:buClr>
                <a:schemeClr val="dk1"/>
              </a:buClr>
              <a:buSzPts val="1400"/>
            </a:pPr>
            <a:r>
              <a:rPr lang="en-US" dirty="0">
                <a:solidFill>
                  <a:srgbClr val="767978"/>
                </a:solidFill>
                <a:latin typeface="+mj-lt"/>
                <a:ea typeface="Calibri"/>
                <a:cs typeface="Calibri"/>
                <a:sym typeface="Calibri"/>
              </a:rPr>
              <a:t>For some delicate items, like for example duvets with feathers, thermal nor chemo-thermal disinfection can be applied</a:t>
            </a:r>
            <a:endParaRPr lang="en-US" dirty="0">
              <a:solidFill>
                <a:srgbClr val="767978"/>
              </a:solidFill>
              <a:latin typeface="+mj-lt"/>
            </a:endParaRPr>
          </a:p>
          <a:p>
            <a:pPr algn="just">
              <a:buClr>
                <a:schemeClr val="dk1"/>
              </a:buClr>
              <a:buSzPts val="1400"/>
            </a:pPr>
            <a:endParaRPr lang="en-US" dirty="0">
              <a:solidFill>
                <a:srgbClr val="767978"/>
              </a:solidFill>
              <a:latin typeface="+mj-lt"/>
            </a:endParaRPr>
          </a:p>
          <a:p>
            <a:pPr algn="just">
              <a:lnSpc>
                <a:spcPct val="130000"/>
              </a:lnSpc>
              <a:buClr>
                <a:schemeClr val="dk1"/>
              </a:buClr>
              <a:buSzPts val="1400"/>
            </a:pPr>
            <a:r>
              <a:rPr lang="en-US" dirty="0">
                <a:solidFill>
                  <a:srgbClr val="767978"/>
                </a:solidFill>
                <a:latin typeface="+mj-lt"/>
              </a:rPr>
              <a:t>In those cases, it is recommended to put the delicate items into a closed linen or plastic bag and securely seal this bag for 4 days before following a standard wash process</a:t>
            </a:r>
          </a:p>
          <a:p>
            <a:pPr marL="506730" indent="-268923" algn="just">
              <a:lnSpc>
                <a:spcPct val="130000"/>
              </a:lnSpc>
              <a:buClr>
                <a:schemeClr val="dk1"/>
              </a:buClr>
              <a:buSzPts val="1400"/>
              <a:buFont typeface="Arial" panose="020B0604020202020204" pitchFamily="34" charset="0"/>
              <a:buChar char="•"/>
            </a:pPr>
            <a:r>
              <a:rPr lang="en-US" dirty="0">
                <a:solidFill>
                  <a:srgbClr val="767978"/>
                </a:solidFill>
                <a:latin typeface="+mj-lt"/>
              </a:rPr>
              <a:t>This recommendation is based on a recent </a:t>
            </a:r>
            <a:r>
              <a:rPr lang="en-US" dirty="0">
                <a:solidFill>
                  <a:srgbClr val="767978"/>
                </a:solidFill>
                <a:latin typeface="+mj-lt"/>
                <a:hlinkClick r:id="rId2"/>
              </a:rPr>
              <a:t>US funded study </a:t>
            </a:r>
            <a:r>
              <a:rPr lang="en-US" dirty="0">
                <a:solidFill>
                  <a:srgbClr val="767978"/>
                </a:solidFill>
                <a:latin typeface="+mj-lt"/>
              </a:rPr>
              <a:t>endorsed by WHO that concludes </a:t>
            </a:r>
            <a:r>
              <a:rPr lang="en-US" dirty="0">
                <a:solidFill>
                  <a:srgbClr val="767978"/>
                </a:solidFill>
                <a:latin typeface="+mj-lt"/>
                <a:ea typeface="Calibri"/>
                <a:cs typeface="Calibri"/>
                <a:sym typeface="Calibri"/>
              </a:rPr>
              <a:t>SARS-CoV-2 (Coronavirus) can survive max 3 days</a:t>
            </a:r>
            <a:r>
              <a:rPr lang="en-US" baseline="30000" dirty="0">
                <a:solidFill>
                  <a:srgbClr val="767978"/>
                </a:solidFill>
                <a:latin typeface="+mj-lt"/>
                <a:ea typeface="Calibri"/>
                <a:cs typeface="Calibri"/>
                <a:sym typeface="Calibri"/>
              </a:rPr>
              <a:t>*</a:t>
            </a:r>
            <a:r>
              <a:rPr lang="en-US" dirty="0">
                <a:solidFill>
                  <a:srgbClr val="767978"/>
                </a:solidFill>
                <a:latin typeface="+mj-lt"/>
                <a:ea typeface="Calibri"/>
                <a:cs typeface="Calibri"/>
                <a:sym typeface="Calibri"/>
              </a:rPr>
              <a:t>. We have added 1 extra day for safety</a:t>
            </a:r>
            <a:endParaRPr lang="en-US" dirty="0">
              <a:solidFill>
                <a:srgbClr val="767978"/>
              </a:solidFill>
              <a:latin typeface="+mj-lt"/>
            </a:endParaRPr>
          </a:p>
          <a:p>
            <a:pPr marL="506730" indent="-268923" algn="just">
              <a:lnSpc>
                <a:spcPct val="130000"/>
              </a:lnSpc>
              <a:buClr>
                <a:schemeClr val="dk1"/>
              </a:buClr>
              <a:buSzPts val="1400"/>
              <a:buFont typeface="Arial" panose="020B0604020202020204" pitchFamily="34" charset="0"/>
              <a:buChar char="•"/>
            </a:pPr>
            <a:r>
              <a:rPr lang="en-US" dirty="0">
                <a:solidFill>
                  <a:srgbClr val="767978"/>
                </a:solidFill>
                <a:latin typeface="+mj-lt"/>
              </a:rPr>
              <a:t>It ensures that the delicates will be washed with extra care and not damaged by high temperature or a chemicals</a:t>
            </a:r>
          </a:p>
          <a:p>
            <a:pPr algn="just">
              <a:buClr>
                <a:schemeClr val="dk1"/>
              </a:buClr>
              <a:buSzPts val="1400"/>
            </a:pPr>
            <a:endParaRPr lang="en-US" dirty="0">
              <a:solidFill>
                <a:srgbClr val="767978"/>
              </a:solidFill>
              <a:latin typeface="+mj-lt"/>
            </a:endParaRPr>
          </a:p>
          <a:p>
            <a:pPr algn="just">
              <a:buClr>
                <a:schemeClr val="dk1"/>
              </a:buClr>
              <a:buSzPts val="1400"/>
            </a:pPr>
            <a:r>
              <a:rPr lang="en-US" dirty="0">
                <a:solidFill>
                  <a:srgbClr val="767978"/>
                </a:solidFill>
                <a:latin typeface="+mj-lt"/>
              </a:rPr>
              <a:t>Dry Cleaning is an alternative option; requires virucidal efficacy statement from Dry Cleaners (see back up slide)</a:t>
            </a: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264" y="3199290"/>
            <a:ext cx="4655172" cy="4655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Google Shape;132;p2"/>
          <p:cNvSpPr/>
          <p:nvPr/>
        </p:nvSpPr>
        <p:spPr>
          <a:xfrm rot="10800000" flipH="1">
            <a:off x="-1" y="2364196"/>
            <a:ext cx="12801600" cy="101366"/>
          </a:xfrm>
          <a:prstGeom prst="rect">
            <a:avLst/>
          </a:prstGeom>
          <a:solidFill>
            <a:schemeClr val="bg2">
              <a:lumMod val="60000"/>
              <a:lumOff val="40000"/>
            </a:schemeClr>
          </a:solidFill>
          <a:ln>
            <a:noFill/>
          </a:ln>
        </p:spPr>
        <p:txBody>
          <a:bodyPr spcFirstLastPara="1" wrap="square" lIns="88625" tIns="44300" rIns="88625" bIns="44300" anchor="ctr" anchorCtr="0">
            <a:noAutofit/>
          </a:bodyPr>
          <a:lstStyle/>
          <a:p>
            <a:pPr marL="0" marR="0" lvl="0" indent="0" algn="ctr" rtl="0">
              <a:spcBef>
                <a:spcPts val="0"/>
              </a:spcBef>
              <a:spcAft>
                <a:spcPts val="0"/>
              </a:spcAft>
              <a:buNone/>
            </a:pPr>
            <a:endParaRPr sz="1745">
              <a:solidFill>
                <a:schemeClr val="lt1"/>
              </a:solidFill>
              <a:latin typeface="Arial"/>
              <a:ea typeface="Arial"/>
              <a:cs typeface="Arial"/>
              <a:sym typeface="Arial"/>
            </a:endParaRPr>
          </a:p>
        </p:txBody>
      </p:sp>
      <p:pic>
        <p:nvPicPr>
          <p:cNvPr id="12" name="Picture 4" descr="https://hub.diversey.com/hubfs/Global%20/IHG/DUO%20Logo%20IHG%20Diverse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2501" y="332653"/>
            <a:ext cx="3456596" cy="807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208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 xmlns:a16="http://schemas.microsoft.com/office/drawing/2014/main" id="{3016082E-DFF1-4B96-A3D0-6D6AC7CCED8F}"/>
              </a:ext>
            </a:extLst>
          </p:cNvPr>
          <p:cNvSpPr txBox="1"/>
          <p:nvPr/>
        </p:nvSpPr>
        <p:spPr>
          <a:xfrm>
            <a:off x="1679411" y="1628635"/>
            <a:ext cx="9909401" cy="652486"/>
          </a:xfrm>
          <a:prstGeom prst="rect">
            <a:avLst/>
          </a:prstGeom>
          <a:noFill/>
        </p:spPr>
        <p:txBody>
          <a:bodyPr wrap="square" lIns="0" rtlCol="0">
            <a:spAutoFit/>
          </a:bodyPr>
          <a:lstStyle/>
          <a:p>
            <a:pPr algn="ctr">
              <a:lnSpc>
                <a:spcPct val="130000"/>
              </a:lnSpc>
            </a:pPr>
            <a:r>
              <a:rPr lang="en-US" sz="2800" dirty="0">
                <a:solidFill>
                  <a:srgbClr val="767978"/>
                </a:solidFill>
                <a:latin typeface="Arial" panose="020B0604020202020204" pitchFamily="34" charset="0"/>
                <a:cs typeface="Arial" panose="020B0604020202020204" pitchFamily="34" charset="0"/>
              </a:rPr>
              <a:t>LINEN MANAGEMENT TIPS</a:t>
            </a:r>
            <a:endParaRPr lang="en-GB" sz="2800" b="1" dirty="0">
              <a:solidFill>
                <a:srgbClr val="767978"/>
              </a:solidFill>
              <a:latin typeface="Arial" panose="020B0604020202020204" pitchFamily="34" charset="0"/>
              <a:cs typeface="Arial" panose="020B0604020202020204" pitchFamily="34" charset="0"/>
            </a:endParaRPr>
          </a:p>
        </p:txBody>
      </p:sp>
      <p:sp>
        <p:nvSpPr>
          <p:cNvPr id="89" name="Rectangle 88">
            <a:extLst>
              <a:ext uri="{FF2B5EF4-FFF2-40B4-BE49-F238E27FC236}">
                <a16:creationId xmlns="" xmlns:a16="http://schemas.microsoft.com/office/drawing/2014/main" id="{97AF2FFC-EE5A-4B34-AA9F-D4F986E63A2D}"/>
              </a:ext>
            </a:extLst>
          </p:cNvPr>
          <p:cNvSpPr/>
          <p:nvPr/>
        </p:nvSpPr>
        <p:spPr>
          <a:xfrm>
            <a:off x="914399" y="9001996"/>
            <a:ext cx="11439427" cy="276999"/>
          </a:xfrm>
          <a:prstGeom prst="rect">
            <a:avLst/>
          </a:prstGeom>
        </p:spPr>
        <p:txBody>
          <a:bodyPr wrap="square">
            <a:spAutoFit/>
          </a:bodyPr>
          <a:lstStyle/>
          <a:p>
            <a:r>
              <a:rPr lang="en-GB" sz="1200" dirty="0">
                <a:solidFill>
                  <a:srgbClr val="767978"/>
                </a:solidFill>
                <a:latin typeface="Arial" panose="020B0604020202020204" pitchFamily="34" charset="0"/>
                <a:cs typeface="Arial" panose="020B0604020202020204" pitchFamily="34" charset="0"/>
              </a:rPr>
              <a:t>* Check PIS, SDS for detailed information http://sds.diversey.com | Use biocides safely. Always read the label and product information before use </a:t>
            </a:r>
          </a:p>
        </p:txBody>
      </p:sp>
      <p:sp>
        <p:nvSpPr>
          <p:cNvPr id="13" name="Rectangle 10"/>
          <p:cNvSpPr/>
          <p:nvPr/>
        </p:nvSpPr>
        <p:spPr>
          <a:xfrm>
            <a:off x="144957" y="3666060"/>
            <a:ext cx="7936606" cy="4782335"/>
          </a:xfrm>
          <a:prstGeom prst="rect">
            <a:avLst/>
          </a:prstGeom>
        </p:spPr>
        <p:txBody>
          <a:bodyPr wrap="square">
            <a:spAutoFit/>
          </a:bodyPr>
          <a:lstStyle/>
          <a:p>
            <a:pPr marL="360045" indent="-240030" algn="just">
              <a:lnSpc>
                <a:spcPct val="130000"/>
              </a:lnSpc>
              <a:buClr>
                <a:schemeClr val="dk1"/>
              </a:buClr>
              <a:buSzPts val="1000"/>
              <a:buFont typeface="Wingdings" panose="05000000000000000000" pitchFamily="2" charset="2"/>
              <a:buChar char="ü"/>
            </a:pPr>
            <a:r>
              <a:rPr lang="en-US" sz="1500" b="1" dirty="0">
                <a:solidFill>
                  <a:srgbClr val="767978"/>
                </a:solidFill>
                <a:latin typeface="Arial" panose="020B0604020202020204" pitchFamily="34" charset="0"/>
                <a:ea typeface="Calibri"/>
                <a:cs typeface="Arial" panose="020B0604020202020204" pitchFamily="34" charset="0"/>
                <a:sym typeface="Calibri"/>
              </a:rPr>
              <a:t>Use protectors </a:t>
            </a:r>
            <a:r>
              <a:rPr lang="en-US" sz="1500" dirty="0">
                <a:solidFill>
                  <a:srgbClr val="767978"/>
                </a:solidFill>
                <a:latin typeface="Arial" panose="020B0604020202020204" pitchFamily="34" charset="0"/>
                <a:ea typeface="Calibri"/>
                <a:cs typeface="Arial" panose="020B0604020202020204" pitchFamily="34" charset="0"/>
                <a:sym typeface="Calibri"/>
              </a:rPr>
              <a:t>for all pillows, duvets and mattresses </a:t>
            </a:r>
          </a:p>
          <a:p>
            <a:pPr marL="371158" indent="-251143" algn="just">
              <a:lnSpc>
                <a:spcPct val="130000"/>
              </a:lnSpc>
              <a:buClr>
                <a:schemeClr val="dk1"/>
              </a:buClr>
              <a:buSzPts val="1000"/>
            </a:pPr>
            <a:r>
              <a:rPr lang="en-US" sz="1500" dirty="0">
                <a:solidFill>
                  <a:srgbClr val="767978"/>
                </a:solidFill>
                <a:latin typeface="Arial" panose="020B0604020202020204" pitchFamily="34" charset="0"/>
                <a:ea typeface="Calibri"/>
                <a:cs typeface="Arial" panose="020B0604020202020204" pitchFamily="34" charset="0"/>
                <a:sym typeface="Calibri"/>
              </a:rPr>
              <a:t>	This provides an extra layer of </a:t>
            </a:r>
            <a:r>
              <a:rPr lang="en-US" sz="1500" b="1" dirty="0">
                <a:solidFill>
                  <a:srgbClr val="767978"/>
                </a:solidFill>
                <a:latin typeface="Arial" panose="020B0604020202020204" pitchFamily="34" charset="0"/>
                <a:ea typeface="Calibri"/>
                <a:cs typeface="Arial" panose="020B0604020202020204" pitchFamily="34" charset="0"/>
                <a:sym typeface="Calibri"/>
              </a:rPr>
              <a:t>safety   </a:t>
            </a:r>
            <a:endParaRPr lang="en-US" sz="1500" b="1" dirty="0">
              <a:solidFill>
                <a:srgbClr val="767978"/>
              </a:solidFill>
              <a:latin typeface="Arial" panose="020B0604020202020204" pitchFamily="34" charset="0"/>
              <a:cs typeface="Arial" panose="020B0604020202020204" pitchFamily="34" charset="0"/>
            </a:endParaRPr>
          </a:p>
          <a:p>
            <a:pPr marL="733425" indent="-240030" algn="just">
              <a:lnSpc>
                <a:spcPct val="130000"/>
              </a:lnSpc>
              <a:buClr>
                <a:schemeClr val="dk1"/>
              </a:buClr>
              <a:buSzPts val="1200"/>
              <a:buFont typeface="Arial" panose="020B0604020202020204" pitchFamily="34" charset="0"/>
              <a:buChar char="•"/>
            </a:pPr>
            <a:r>
              <a:rPr lang="en-US" sz="1500" dirty="0">
                <a:solidFill>
                  <a:srgbClr val="767978"/>
                </a:solidFill>
                <a:latin typeface="Arial" panose="020B0604020202020204" pitchFamily="34" charset="0"/>
                <a:ea typeface="Calibri"/>
                <a:cs typeface="Arial" panose="020B0604020202020204" pitchFamily="34" charset="0"/>
                <a:sym typeface="Calibri"/>
              </a:rPr>
              <a:t>For pillows, use </a:t>
            </a:r>
            <a:r>
              <a:rPr lang="en-US" sz="1500" b="1" i="1" dirty="0">
                <a:solidFill>
                  <a:srgbClr val="767978"/>
                </a:solidFill>
                <a:latin typeface="Arial" panose="020B0604020202020204" pitchFamily="34" charset="0"/>
                <a:ea typeface="Calibri"/>
                <a:cs typeface="Arial" panose="020B0604020202020204" pitchFamily="34" charset="0"/>
                <a:sym typeface="Calibri"/>
              </a:rPr>
              <a:t>pillow case </a:t>
            </a:r>
            <a:r>
              <a:rPr lang="en-US" sz="1500" dirty="0">
                <a:solidFill>
                  <a:srgbClr val="767978"/>
                </a:solidFill>
                <a:latin typeface="Arial" panose="020B0604020202020204" pitchFamily="34" charset="0"/>
                <a:ea typeface="Calibri"/>
                <a:cs typeface="Arial" panose="020B0604020202020204" pitchFamily="34" charset="0"/>
                <a:sym typeface="Calibri"/>
              </a:rPr>
              <a:t>and </a:t>
            </a:r>
            <a:r>
              <a:rPr lang="en-US" sz="1500" b="1" i="1" dirty="0">
                <a:solidFill>
                  <a:srgbClr val="767978"/>
                </a:solidFill>
                <a:latin typeface="Arial" panose="020B0604020202020204" pitchFamily="34" charset="0"/>
                <a:ea typeface="Calibri"/>
                <a:cs typeface="Arial" panose="020B0604020202020204" pitchFamily="34" charset="0"/>
                <a:sym typeface="Calibri"/>
              </a:rPr>
              <a:t>protector</a:t>
            </a:r>
            <a:r>
              <a:rPr lang="en-US" sz="1500" dirty="0">
                <a:solidFill>
                  <a:srgbClr val="767978"/>
                </a:solidFill>
                <a:latin typeface="Arial" panose="020B0604020202020204" pitchFamily="34" charset="0"/>
                <a:ea typeface="Calibri"/>
                <a:cs typeface="Arial" panose="020B0604020202020204" pitchFamily="34" charset="0"/>
                <a:sym typeface="Calibri"/>
              </a:rPr>
              <a:t> </a:t>
            </a:r>
          </a:p>
          <a:p>
            <a:pPr marL="733425" indent="-240030" algn="just">
              <a:lnSpc>
                <a:spcPct val="130000"/>
              </a:lnSpc>
              <a:buClr>
                <a:schemeClr val="dk1"/>
              </a:buClr>
              <a:buSzPts val="1200"/>
              <a:buFont typeface="Arial" panose="020B0604020202020204" pitchFamily="34" charset="0"/>
              <a:buChar char="•"/>
            </a:pPr>
            <a:r>
              <a:rPr lang="en-US" sz="1500" dirty="0">
                <a:solidFill>
                  <a:srgbClr val="767978"/>
                </a:solidFill>
                <a:latin typeface="Arial" panose="020B0604020202020204" pitchFamily="34" charset="0"/>
                <a:cs typeface="Arial" panose="020B0604020202020204" pitchFamily="34" charset="0"/>
                <a:sym typeface="Calibri"/>
              </a:rPr>
              <a:t>For duvets, use </a:t>
            </a:r>
            <a:r>
              <a:rPr lang="en-US" sz="1500" b="1" i="1" dirty="0">
                <a:solidFill>
                  <a:srgbClr val="767978"/>
                </a:solidFill>
                <a:latin typeface="Arial" panose="020B0604020202020204" pitchFamily="34" charset="0"/>
                <a:cs typeface="Arial" panose="020B0604020202020204" pitchFamily="34" charset="0"/>
                <a:sym typeface="Calibri"/>
              </a:rPr>
              <a:t>duvet cover </a:t>
            </a:r>
            <a:r>
              <a:rPr lang="en-US" sz="1500" dirty="0">
                <a:solidFill>
                  <a:srgbClr val="767978"/>
                </a:solidFill>
                <a:latin typeface="Arial" panose="020B0604020202020204" pitchFamily="34" charset="0"/>
                <a:cs typeface="Arial" panose="020B0604020202020204" pitchFamily="34" charset="0"/>
                <a:sym typeface="Calibri"/>
              </a:rPr>
              <a:t>and </a:t>
            </a:r>
            <a:r>
              <a:rPr lang="en-US" sz="1500" b="1" i="1" dirty="0">
                <a:solidFill>
                  <a:srgbClr val="767978"/>
                </a:solidFill>
                <a:latin typeface="Arial" panose="020B0604020202020204" pitchFamily="34" charset="0"/>
                <a:cs typeface="Arial" panose="020B0604020202020204" pitchFamily="34" charset="0"/>
                <a:sym typeface="Calibri"/>
              </a:rPr>
              <a:t>protector</a:t>
            </a:r>
            <a:endParaRPr lang="en-US" sz="1500" b="1" i="1" dirty="0">
              <a:solidFill>
                <a:srgbClr val="767978"/>
              </a:solidFill>
              <a:latin typeface="Arial" panose="020B0604020202020204" pitchFamily="34" charset="0"/>
              <a:cs typeface="Arial" panose="020B0604020202020204" pitchFamily="34" charset="0"/>
            </a:endParaRPr>
          </a:p>
          <a:p>
            <a:pPr marL="733425" indent="-240030" algn="just">
              <a:lnSpc>
                <a:spcPct val="130000"/>
              </a:lnSpc>
              <a:spcAft>
                <a:spcPts val="840"/>
              </a:spcAft>
              <a:buClr>
                <a:schemeClr val="dk1"/>
              </a:buClr>
              <a:buSzPts val="1200"/>
              <a:buFont typeface="Arial" panose="020B0604020202020204" pitchFamily="34" charset="0"/>
              <a:buChar char="•"/>
            </a:pPr>
            <a:r>
              <a:rPr lang="en-US" sz="1500" dirty="0">
                <a:solidFill>
                  <a:srgbClr val="767978"/>
                </a:solidFill>
                <a:latin typeface="Arial" panose="020B0604020202020204" pitchFamily="34" charset="0"/>
                <a:ea typeface="Calibri"/>
                <a:cs typeface="Arial" panose="020B0604020202020204" pitchFamily="34" charset="0"/>
                <a:sym typeface="Calibri"/>
              </a:rPr>
              <a:t>For mattress, use </a:t>
            </a:r>
            <a:r>
              <a:rPr lang="en-US" sz="1500" b="1" i="1" dirty="0">
                <a:solidFill>
                  <a:srgbClr val="767978"/>
                </a:solidFill>
                <a:latin typeface="Arial" panose="020B0604020202020204" pitchFamily="34" charset="0"/>
                <a:ea typeface="Calibri"/>
                <a:cs typeface="Arial" panose="020B0604020202020204" pitchFamily="34" charset="0"/>
                <a:sym typeface="Calibri"/>
              </a:rPr>
              <a:t>bed sheet </a:t>
            </a:r>
            <a:r>
              <a:rPr lang="en-US" sz="1500" dirty="0">
                <a:solidFill>
                  <a:srgbClr val="767978"/>
                </a:solidFill>
                <a:latin typeface="Arial" panose="020B0604020202020204" pitchFamily="34" charset="0"/>
                <a:ea typeface="Calibri"/>
                <a:cs typeface="Arial" panose="020B0604020202020204" pitchFamily="34" charset="0"/>
                <a:sym typeface="Calibri"/>
              </a:rPr>
              <a:t>and </a:t>
            </a:r>
            <a:r>
              <a:rPr lang="en-US" sz="1500" b="1" i="1" dirty="0">
                <a:solidFill>
                  <a:srgbClr val="767978"/>
                </a:solidFill>
                <a:latin typeface="Arial" panose="020B0604020202020204" pitchFamily="34" charset="0"/>
                <a:ea typeface="Calibri"/>
                <a:cs typeface="Arial" panose="020B0604020202020204" pitchFamily="34" charset="0"/>
                <a:sym typeface="Calibri"/>
              </a:rPr>
              <a:t>protector</a:t>
            </a:r>
            <a:endParaRPr lang="en-US" sz="1500" i="1" dirty="0">
              <a:solidFill>
                <a:srgbClr val="767978"/>
              </a:solidFill>
              <a:latin typeface="Arial" panose="020B0604020202020204" pitchFamily="34" charset="0"/>
              <a:ea typeface="Calibri"/>
              <a:cs typeface="Arial" panose="020B0604020202020204" pitchFamily="34" charset="0"/>
            </a:endParaRPr>
          </a:p>
          <a:p>
            <a:pPr marL="400050" indent="-364490" algn="just">
              <a:lnSpc>
                <a:spcPct val="130000"/>
              </a:lnSpc>
              <a:spcAft>
                <a:spcPts val="840"/>
              </a:spcAft>
              <a:buClr>
                <a:srgbClr val="0B009E"/>
              </a:buClr>
              <a:buSzPts val="1200"/>
              <a:buFont typeface="Wingdings" panose="05000000000000000000" pitchFamily="2" charset="2"/>
              <a:buChar char="ü"/>
            </a:pPr>
            <a:r>
              <a:rPr lang="en-US" sz="1500" b="1" dirty="0">
                <a:solidFill>
                  <a:srgbClr val="767978"/>
                </a:solidFill>
                <a:latin typeface="Arial" panose="020B0604020202020204" pitchFamily="34" charset="0"/>
                <a:ea typeface="Calibri"/>
                <a:cs typeface="Arial" panose="020B0604020202020204" pitchFamily="34" charset="0"/>
                <a:sym typeface="Calibri"/>
              </a:rPr>
              <a:t>Increase frequencies of laundering duvets </a:t>
            </a:r>
            <a:r>
              <a:rPr lang="en-US" sz="1500" dirty="0">
                <a:solidFill>
                  <a:srgbClr val="767978"/>
                </a:solidFill>
                <a:latin typeface="Arial" panose="020B0604020202020204" pitchFamily="34" charset="0"/>
                <a:ea typeface="Calibri"/>
                <a:cs typeface="Arial" panose="020B0604020202020204" pitchFamily="34" charset="0"/>
                <a:sym typeface="Calibri"/>
              </a:rPr>
              <a:t>without protector to after every guest check-out</a:t>
            </a:r>
          </a:p>
          <a:p>
            <a:pPr marL="400050" indent="-364490" algn="just">
              <a:lnSpc>
                <a:spcPct val="130000"/>
              </a:lnSpc>
              <a:spcAft>
                <a:spcPts val="1680"/>
              </a:spcAft>
              <a:buClr>
                <a:srgbClr val="0B009E"/>
              </a:buClr>
              <a:buSzPts val="1200"/>
              <a:buFont typeface="Wingdings" panose="05000000000000000000" pitchFamily="2" charset="2"/>
              <a:buChar char="ü"/>
            </a:pPr>
            <a:r>
              <a:rPr lang="en-US" sz="1500" dirty="0">
                <a:solidFill>
                  <a:srgbClr val="767978"/>
                </a:solidFill>
                <a:latin typeface="Arial" panose="020B0604020202020204" pitchFamily="34" charset="0"/>
                <a:ea typeface="Calibri"/>
                <a:cs typeface="Arial" panose="020B0604020202020204" pitchFamily="34" charset="0"/>
                <a:sym typeface="Calibri"/>
              </a:rPr>
              <a:t>Temporarily </a:t>
            </a:r>
            <a:r>
              <a:rPr lang="en-US" sz="1500" b="1" dirty="0">
                <a:solidFill>
                  <a:srgbClr val="767978"/>
                </a:solidFill>
                <a:latin typeface="Arial" panose="020B0604020202020204" pitchFamily="34" charset="0"/>
                <a:ea typeface="Calibri"/>
                <a:cs typeface="Arial" panose="020B0604020202020204" pitchFamily="34" charset="0"/>
                <a:sym typeface="Calibri"/>
              </a:rPr>
              <a:t>refrain the use of items</a:t>
            </a:r>
            <a:r>
              <a:rPr lang="en-US" sz="1500" dirty="0">
                <a:solidFill>
                  <a:srgbClr val="767978"/>
                </a:solidFill>
                <a:latin typeface="Arial" panose="020B0604020202020204" pitchFamily="34" charset="0"/>
                <a:ea typeface="Calibri"/>
                <a:cs typeface="Arial" panose="020B0604020202020204" pitchFamily="34" charset="0"/>
                <a:sym typeface="Calibri"/>
              </a:rPr>
              <a:t> such as </a:t>
            </a:r>
            <a:r>
              <a:rPr lang="en-US" sz="1500" b="1" i="1" dirty="0">
                <a:solidFill>
                  <a:srgbClr val="767978"/>
                </a:solidFill>
                <a:latin typeface="Arial" panose="020B0604020202020204" pitchFamily="34" charset="0"/>
                <a:ea typeface="Calibri"/>
                <a:cs typeface="Arial" panose="020B0604020202020204" pitchFamily="34" charset="0"/>
                <a:sym typeface="Calibri"/>
              </a:rPr>
              <a:t>blankets, bed skirts </a:t>
            </a:r>
            <a:r>
              <a:rPr lang="en-US" sz="1500" dirty="0">
                <a:solidFill>
                  <a:srgbClr val="767978"/>
                </a:solidFill>
                <a:latin typeface="Arial" panose="020B0604020202020204" pitchFamily="34" charset="0"/>
                <a:ea typeface="Calibri"/>
                <a:cs typeface="Arial" panose="020B0604020202020204" pitchFamily="34" charset="0"/>
                <a:sym typeface="Calibri"/>
              </a:rPr>
              <a:t>and </a:t>
            </a:r>
            <a:r>
              <a:rPr lang="en-US" sz="1500" b="1" i="1" dirty="0">
                <a:solidFill>
                  <a:srgbClr val="767978"/>
                </a:solidFill>
                <a:latin typeface="Arial" panose="020B0604020202020204" pitchFamily="34" charset="0"/>
                <a:ea typeface="Calibri"/>
                <a:cs typeface="Arial" panose="020B0604020202020204" pitchFamily="34" charset="0"/>
                <a:sym typeface="Calibri"/>
              </a:rPr>
              <a:t>decoration pillows</a:t>
            </a:r>
            <a:r>
              <a:rPr lang="en-US" sz="1500" b="1" dirty="0">
                <a:solidFill>
                  <a:srgbClr val="767978"/>
                </a:solidFill>
                <a:latin typeface="Arial" panose="020B0604020202020204" pitchFamily="34" charset="0"/>
                <a:ea typeface="Calibri"/>
                <a:cs typeface="Arial" panose="020B0604020202020204" pitchFamily="34" charset="0"/>
                <a:sym typeface="Calibri"/>
              </a:rPr>
              <a:t> </a:t>
            </a:r>
            <a:r>
              <a:rPr lang="en-US" sz="1500" dirty="0">
                <a:solidFill>
                  <a:srgbClr val="767978"/>
                </a:solidFill>
                <a:latin typeface="Arial" panose="020B0604020202020204" pitchFamily="34" charset="0"/>
                <a:ea typeface="Calibri"/>
                <a:cs typeface="Arial" panose="020B0604020202020204" pitchFamily="34" charset="0"/>
                <a:sym typeface="Calibri"/>
              </a:rPr>
              <a:t>and limit/remove the Guest linen laundry service. After washing &amp; drying, seal items in linen or plastic bags before storage</a:t>
            </a:r>
          </a:p>
          <a:p>
            <a:pPr marL="35560" algn="just">
              <a:lnSpc>
                <a:spcPct val="130000"/>
              </a:lnSpc>
              <a:buClr>
                <a:srgbClr val="0B009E"/>
              </a:buClr>
              <a:buSzPts val="1200"/>
            </a:pPr>
            <a:r>
              <a:rPr lang="en-US" sz="1500" b="1" dirty="0">
                <a:solidFill>
                  <a:srgbClr val="767978"/>
                </a:solidFill>
                <a:latin typeface="Arial" panose="020B0604020202020204" pitchFamily="34" charset="0"/>
                <a:ea typeface="Calibri"/>
                <a:cs typeface="Arial" panose="020B0604020202020204" pitchFamily="34" charset="0"/>
                <a:sym typeface="Calibri"/>
              </a:rPr>
              <a:t>For facilities that outsource laundry:</a:t>
            </a:r>
          </a:p>
          <a:p>
            <a:pPr marL="275590" indent="-240030" algn="just">
              <a:lnSpc>
                <a:spcPct val="130000"/>
              </a:lnSpc>
              <a:spcAft>
                <a:spcPts val="840"/>
              </a:spcAft>
              <a:buClr>
                <a:srgbClr val="0B009E"/>
              </a:buClr>
              <a:buSzPts val="1200"/>
              <a:buFont typeface="Wingdings" panose="05000000000000000000" pitchFamily="2" charset="2"/>
              <a:buChar char="ü"/>
            </a:pPr>
            <a:r>
              <a:rPr lang="en-US" sz="1500" dirty="0">
                <a:solidFill>
                  <a:srgbClr val="767978"/>
                </a:solidFill>
                <a:latin typeface="Arial" panose="020B0604020202020204" pitchFamily="34" charset="0"/>
                <a:ea typeface="Calibri"/>
                <a:cs typeface="Arial" panose="020B0604020202020204" pitchFamily="34" charset="0"/>
                <a:sym typeface="Calibri"/>
              </a:rPr>
              <a:t>agree on procedures for linen collection</a:t>
            </a:r>
          </a:p>
          <a:p>
            <a:pPr marL="275590" indent="-240030" algn="just">
              <a:lnSpc>
                <a:spcPct val="130000"/>
              </a:lnSpc>
              <a:spcAft>
                <a:spcPts val="840"/>
              </a:spcAft>
              <a:buClr>
                <a:srgbClr val="0B009E"/>
              </a:buClr>
              <a:buSzPts val="1200"/>
              <a:buFont typeface="Wingdings" panose="05000000000000000000" pitchFamily="2" charset="2"/>
              <a:buChar char="ü"/>
            </a:pPr>
            <a:r>
              <a:rPr lang="en-US" sz="1500" dirty="0">
                <a:solidFill>
                  <a:srgbClr val="767978"/>
                </a:solidFill>
                <a:latin typeface="Arial" panose="020B0604020202020204" pitchFamily="34" charset="0"/>
                <a:ea typeface="Calibri"/>
                <a:cs typeface="Arial" panose="020B0604020202020204" pitchFamily="34" charset="0"/>
                <a:sym typeface="Calibri"/>
              </a:rPr>
              <a:t>ask statement from Commercial Laundry that they comply with all the required infection prevention requirements</a:t>
            </a:r>
            <a:endParaRPr lang="en-US" sz="1500" dirty="0">
              <a:solidFill>
                <a:srgbClr val="767978"/>
              </a:solidFill>
              <a:latin typeface="Arial" panose="020B0604020202020204" pitchFamily="34" charset="0"/>
              <a:cs typeface="Arial" panose="020B0604020202020204" pitchFamily="34" charset="0"/>
            </a:endParaRPr>
          </a:p>
        </p:txBody>
      </p:sp>
      <p:sp>
        <p:nvSpPr>
          <p:cNvPr id="14" name="Rectangle 2"/>
          <p:cNvSpPr/>
          <p:nvPr/>
        </p:nvSpPr>
        <p:spPr>
          <a:xfrm>
            <a:off x="145073" y="2641341"/>
            <a:ext cx="12103361" cy="723211"/>
          </a:xfrm>
          <a:prstGeom prst="rect">
            <a:avLst/>
          </a:prstGeom>
        </p:spPr>
        <p:txBody>
          <a:bodyPr wrap="square">
            <a:spAutoFit/>
          </a:bodyPr>
          <a:lstStyle/>
          <a:p>
            <a:pPr algn="just">
              <a:lnSpc>
                <a:spcPct val="130000"/>
              </a:lnSpc>
              <a:spcAft>
                <a:spcPts val="840"/>
              </a:spcAft>
              <a:buSzPts val="1600"/>
            </a:pPr>
            <a:r>
              <a:rPr lang="en-US" sz="1680" dirty="0">
                <a:solidFill>
                  <a:srgbClr val="767978"/>
                </a:solidFill>
                <a:latin typeface="Arial" panose="020B0604020202020204" pitchFamily="34" charset="0"/>
                <a:ea typeface="Calibri"/>
                <a:cs typeface="Arial" panose="020B0604020202020204" pitchFamily="34" charset="0"/>
                <a:sym typeface="Calibri"/>
              </a:rPr>
              <a:t>Below some suggestions for additional precautionary measures to prevent cross-contamination through linen and to make sure your hotel provides a safe and healthy environment: </a:t>
            </a:r>
          </a:p>
        </p:txBody>
      </p:sp>
      <p:pic>
        <p:nvPicPr>
          <p:cNvPr id="15" name="Picture 2" descr="C:\Users\ch052171\Downloads\SHOT_24B_AIR_CARE_GUESTROOM_135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353" r="17263"/>
          <a:stretch/>
        </p:blipFill>
        <p:spPr bwMode="auto">
          <a:xfrm>
            <a:off x="8290589" y="3791789"/>
            <a:ext cx="4063237" cy="4063237"/>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32;p2"/>
          <p:cNvSpPr/>
          <p:nvPr/>
        </p:nvSpPr>
        <p:spPr>
          <a:xfrm rot="10800000" flipH="1">
            <a:off x="-1" y="2364196"/>
            <a:ext cx="12801600" cy="101366"/>
          </a:xfrm>
          <a:prstGeom prst="rect">
            <a:avLst/>
          </a:prstGeom>
          <a:solidFill>
            <a:schemeClr val="bg2">
              <a:lumMod val="60000"/>
              <a:lumOff val="40000"/>
            </a:schemeClr>
          </a:solidFill>
          <a:ln>
            <a:noFill/>
          </a:ln>
        </p:spPr>
        <p:txBody>
          <a:bodyPr spcFirstLastPara="1" wrap="square" lIns="88625" tIns="44300" rIns="88625" bIns="44300" anchor="ctr" anchorCtr="0">
            <a:noAutofit/>
          </a:bodyPr>
          <a:lstStyle/>
          <a:p>
            <a:pPr marL="0" marR="0" lvl="0" indent="0" algn="ctr" rtl="0">
              <a:spcBef>
                <a:spcPts val="0"/>
              </a:spcBef>
              <a:spcAft>
                <a:spcPts val="0"/>
              </a:spcAft>
              <a:buNone/>
            </a:pPr>
            <a:endParaRPr sz="1745">
              <a:solidFill>
                <a:schemeClr val="lt1"/>
              </a:solidFill>
              <a:latin typeface="Arial"/>
              <a:ea typeface="Arial"/>
              <a:cs typeface="Arial"/>
              <a:sym typeface="Arial"/>
            </a:endParaRPr>
          </a:p>
        </p:txBody>
      </p:sp>
      <p:pic>
        <p:nvPicPr>
          <p:cNvPr id="16" name="Picture 4" descr="https://hub.diversey.com/hubfs/Global%20/IHG/DUO%20Logo%20IHG%20Diverse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2501" y="332653"/>
            <a:ext cx="3456596" cy="807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212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 xmlns:a16="http://schemas.microsoft.com/office/drawing/2014/main" id="{3016082E-DFF1-4B96-A3D0-6D6AC7CCED8F}"/>
              </a:ext>
            </a:extLst>
          </p:cNvPr>
          <p:cNvSpPr txBox="1"/>
          <p:nvPr/>
        </p:nvSpPr>
        <p:spPr>
          <a:xfrm>
            <a:off x="1839431" y="1607722"/>
            <a:ext cx="9909401" cy="596574"/>
          </a:xfrm>
          <a:prstGeom prst="rect">
            <a:avLst/>
          </a:prstGeom>
          <a:noFill/>
        </p:spPr>
        <p:txBody>
          <a:bodyPr wrap="square" lIns="0" rtlCol="0">
            <a:spAutoFit/>
          </a:bodyPr>
          <a:lstStyle/>
          <a:p>
            <a:pPr algn="ctr">
              <a:lnSpc>
                <a:spcPct val="130000"/>
              </a:lnSpc>
            </a:pPr>
            <a:r>
              <a:rPr lang="en-US" sz="2800" dirty="0">
                <a:solidFill>
                  <a:srgbClr val="767978"/>
                </a:solidFill>
                <a:latin typeface="Graphik Regular" panose="020B0503030202060203" pitchFamily="34" charset="0"/>
              </a:rPr>
              <a:t>LAUNDRY ROOM CLEANING PROCEDURE</a:t>
            </a:r>
            <a:endParaRPr lang="en-GB" sz="2800" b="1" dirty="0">
              <a:solidFill>
                <a:srgbClr val="767978"/>
              </a:solidFill>
              <a:latin typeface="Graphik Regular" panose="020B0503030202060203" pitchFamily="34" charset="0"/>
            </a:endParaRPr>
          </a:p>
        </p:txBody>
      </p:sp>
      <p:sp>
        <p:nvSpPr>
          <p:cNvPr id="89" name="Rectangle 88">
            <a:extLst>
              <a:ext uri="{FF2B5EF4-FFF2-40B4-BE49-F238E27FC236}">
                <a16:creationId xmlns="" xmlns:a16="http://schemas.microsoft.com/office/drawing/2014/main" id="{97AF2FFC-EE5A-4B34-AA9F-D4F986E63A2D}"/>
              </a:ext>
            </a:extLst>
          </p:cNvPr>
          <p:cNvSpPr/>
          <p:nvPr/>
        </p:nvSpPr>
        <p:spPr>
          <a:xfrm>
            <a:off x="914399" y="9001996"/>
            <a:ext cx="11439427" cy="276999"/>
          </a:xfrm>
          <a:prstGeom prst="rect">
            <a:avLst/>
          </a:prstGeom>
        </p:spPr>
        <p:txBody>
          <a:bodyPr wrap="square">
            <a:spAutoFit/>
          </a:bodyPr>
          <a:lstStyle/>
          <a:p>
            <a:r>
              <a:rPr lang="en-GB" sz="1200" dirty="0">
                <a:solidFill>
                  <a:srgbClr val="767978"/>
                </a:solidFill>
              </a:rPr>
              <a:t>* Check PIS, SDS for detailed information http://sds.diversey.com | Use biocides safely. Always read the label and product information before use </a:t>
            </a:r>
          </a:p>
        </p:txBody>
      </p:sp>
      <p:grpSp>
        <p:nvGrpSpPr>
          <p:cNvPr id="12" name="Google Shape;2951;p397"/>
          <p:cNvGrpSpPr/>
          <p:nvPr/>
        </p:nvGrpSpPr>
        <p:grpSpPr>
          <a:xfrm>
            <a:off x="2995839" y="2523876"/>
            <a:ext cx="6635933" cy="2160710"/>
            <a:chOff x="642709" y="1433695"/>
            <a:chExt cx="7781468" cy="2533704"/>
          </a:xfrm>
        </p:grpSpPr>
        <p:sp>
          <p:nvSpPr>
            <p:cNvPr id="16" name="Google Shape;2952;p397"/>
            <p:cNvSpPr/>
            <p:nvPr/>
          </p:nvSpPr>
          <p:spPr>
            <a:xfrm>
              <a:off x="3512468" y="1808701"/>
              <a:ext cx="2163600" cy="1477200"/>
            </a:xfrm>
            <a:prstGeom prst="rect">
              <a:avLst/>
            </a:prstGeom>
            <a:noFill/>
            <a:ln>
              <a:noFill/>
            </a:ln>
          </p:spPr>
          <p:txBody>
            <a:bodyPr spcFirstLastPara="1" wrap="square" lIns="127995" tIns="63980" rIns="127995" bIns="63980" anchor="t" anchorCtr="0">
              <a:noAutofit/>
            </a:bodyPr>
            <a:lstStyle/>
            <a:p>
              <a:pPr algn="ctr"/>
              <a:r>
                <a:rPr lang="en" sz="1400" dirty="0">
                  <a:solidFill>
                    <a:schemeClr val="bg1">
                      <a:lumMod val="50000"/>
                    </a:schemeClr>
                  </a:solidFill>
                  <a:latin typeface="+mj-lt"/>
                  <a:ea typeface="Calibri"/>
                  <a:cs typeface="Calibri"/>
                  <a:sym typeface="Calibri"/>
                </a:rPr>
                <a:t>Outstanding Cleanliness </a:t>
              </a:r>
              <a:br>
                <a:rPr lang="en" sz="1400" dirty="0">
                  <a:solidFill>
                    <a:schemeClr val="bg1">
                      <a:lumMod val="50000"/>
                    </a:schemeClr>
                  </a:solidFill>
                  <a:latin typeface="+mj-lt"/>
                  <a:ea typeface="Calibri"/>
                  <a:cs typeface="Calibri"/>
                  <a:sym typeface="Calibri"/>
                </a:rPr>
              </a:br>
              <a:r>
                <a:rPr lang="en" sz="1400" dirty="0">
                  <a:solidFill>
                    <a:schemeClr val="bg1">
                      <a:lumMod val="50000"/>
                    </a:schemeClr>
                  </a:solidFill>
                  <a:latin typeface="+mj-lt"/>
                  <a:ea typeface="Calibri"/>
                  <a:cs typeface="Calibri"/>
                  <a:sym typeface="Calibri"/>
                </a:rPr>
                <a:t/>
              </a:r>
              <a:br>
                <a:rPr lang="en" sz="1400" dirty="0">
                  <a:solidFill>
                    <a:schemeClr val="bg1">
                      <a:lumMod val="50000"/>
                    </a:schemeClr>
                  </a:solidFill>
                  <a:latin typeface="+mj-lt"/>
                  <a:ea typeface="Calibri"/>
                  <a:cs typeface="Calibri"/>
                  <a:sym typeface="Calibri"/>
                </a:rPr>
              </a:br>
              <a:r>
                <a:rPr lang="en" sz="1400" dirty="0">
                  <a:solidFill>
                    <a:schemeClr val="bg1">
                      <a:lumMod val="50000"/>
                    </a:schemeClr>
                  </a:solidFill>
                  <a:latin typeface="+mj-lt"/>
                  <a:ea typeface="Calibri"/>
                  <a:cs typeface="Calibri"/>
                  <a:sym typeface="Calibri"/>
                </a:rPr>
                <a:t>+ </a:t>
              </a:r>
              <a:endParaRPr sz="1120" dirty="0">
                <a:solidFill>
                  <a:schemeClr val="bg1">
                    <a:lumMod val="50000"/>
                  </a:schemeClr>
                </a:solidFill>
                <a:latin typeface="+mj-lt"/>
              </a:endParaRPr>
            </a:p>
            <a:p>
              <a:pPr algn="ctr"/>
              <a:r>
                <a:rPr lang="en" sz="1400" dirty="0">
                  <a:solidFill>
                    <a:schemeClr val="bg1">
                      <a:lumMod val="50000"/>
                    </a:schemeClr>
                  </a:solidFill>
                  <a:latin typeface="+mj-lt"/>
                  <a:ea typeface="Calibri"/>
                  <a:cs typeface="Calibri"/>
                  <a:sym typeface="Calibri"/>
                </a:rPr>
                <a:t>Healthcare grade disinfection </a:t>
              </a:r>
              <a:endParaRPr sz="1120" dirty="0">
                <a:solidFill>
                  <a:schemeClr val="bg1">
                    <a:lumMod val="50000"/>
                  </a:schemeClr>
                </a:solidFill>
                <a:latin typeface="+mj-lt"/>
              </a:endParaRPr>
            </a:p>
          </p:txBody>
        </p:sp>
        <p:grpSp>
          <p:nvGrpSpPr>
            <p:cNvPr id="17" name="Google Shape;2953;p397"/>
            <p:cNvGrpSpPr/>
            <p:nvPr/>
          </p:nvGrpSpPr>
          <p:grpSpPr>
            <a:xfrm>
              <a:off x="642709" y="1433695"/>
              <a:ext cx="3044523" cy="2280300"/>
              <a:chOff x="391885" y="1303163"/>
              <a:chExt cx="3044523" cy="2280300"/>
            </a:xfrm>
          </p:grpSpPr>
          <p:sp>
            <p:nvSpPr>
              <p:cNvPr id="23" name="Google Shape;2954;p397"/>
              <p:cNvSpPr txBox="1"/>
              <p:nvPr/>
            </p:nvSpPr>
            <p:spPr>
              <a:xfrm>
                <a:off x="391885" y="2998883"/>
                <a:ext cx="2279100" cy="369300"/>
              </a:xfrm>
              <a:prstGeom prst="rect">
                <a:avLst/>
              </a:prstGeom>
              <a:noFill/>
              <a:ln>
                <a:noFill/>
              </a:ln>
            </p:spPr>
            <p:txBody>
              <a:bodyPr spcFirstLastPara="1" wrap="square" lIns="127995" tIns="63980" rIns="127995" bIns="63980" anchor="t" anchorCtr="0">
                <a:noAutofit/>
              </a:bodyPr>
              <a:lstStyle/>
              <a:p>
                <a:pPr algn="r"/>
                <a:r>
                  <a:rPr lang="en" sz="1400" dirty="0">
                    <a:solidFill>
                      <a:schemeClr val="bg1">
                        <a:lumMod val="50000"/>
                      </a:schemeClr>
                    </a:solidFill>
                    <a:latin typeface="+mj-lt"/>
                    <a:ea typeface="Calibri"/>
                    <a:cs typeface="Calibri"/>
                    <a:sym typeface="Calibri"/>
                  </a:rPr>
                  <a:t>Regular daily cleaning</a:t>
                </a:r>
                <a:br>
                  <a:rPr lang="en" sz="1400" dirty="0">
                    <a:solidFill>
                      <a:schemeClr val="bg1">
                        <a:lumMod val="50000"/>
                      </a:schemeClr>
                    </a:solidFill>
                    <a:latin typeface="+mj-lt"/>
                    <a:ea typeface="Calibri"/>
                    <a:cs typeface="Calibri"/>
                    <a:sym typeface="Calibri"/>
                  </a:rPr>
                </a:br>
                <a:r>
                  <a:rPr lang="en" sz="980" dirty="0">
                    <a:solidFill>
                      <a:schemeClr val="bg1">
                        <a:lumMod val="50000"/>
                      </a:schemeClr>
                    </a:solidFill>
                    <a:latin typeface="+mj-lt"/>
                    <a:ea typeface="Calibri"/>
                    <a:cs typeface="Calibri"/>
                    <a:sym typeface="Calibri"/>
                  </a:rPr>
                  <a:t>Use your current cleaning process </a:t>
                </a:r>
                <a:endParaRPr sz="980" dirty="0">
                  <a:solidFill>
                    <a:schemeClr val="bg1">
                      <a:lumMod val="50000"/>
                    </a:schemeClr>
                  </a:solidFill>
                  <a:latin typeface="+mj-lt"/>
                  <a:ea typeface="Calibri"/>
                  <a:cs typeface="Calibri"/>
                  <a:sym typeface="Calibri"/>
                </a:endParaRPr>
              </a:p>
            </p:txBody>
          </p:sp>
          <p:grpSp>
            <p:nvGrpSpPr>
              <p:cNvPr id="24" name="Google Shape;2955;p397"/>
              <p:cNvGrpSpPr/>
              <p:nvPr/>
            </p:nvGrpSpPr>
            <p:grpSpPr>
              <a:xfrm>
                <a:off x="1156108" y="1303163"/>
                <a:ext cx="2280300" cy="2280300"/>
                <a:chOff x="1023" y="432210"/>
                <a:chExt cx="2280300" cy="2280300"/>
              </a:xfrm>
            </p:grpSpPr>
            <p:sp>
              <p:nvSpPr>
                <p:cNvPr id="25" name="Google Shape;2956;p397"/>
                <p:cNvSpPr/>
                <p:nvPr/>
              </p:nvSpPr>
              <p:spPr>
                <a:xfrm rot="-5400000">
                  <a:off x="1023" y="432210"/>
                  <a:ext cx="2280300" cy="2280300"/>
                </a:xfrm>
                <a:prstGeom prst="downArrow">
                  <a:avLst>
                    <a:gd name="adj1" fmla="val 50000"/>
                    <a:gd name="adj2" fmla="val 35000"/>
                  </a:avLst>
                </a:prstGeom>
                <a:solidFill>
                  <a:srgbClr val="3229AC"/>
                </a:solidFill>
                <a:ln w="25400" cap="flat" cmpd="sng">
                  <a:solidFill>
                    <a:schemeClr val="lt1"/>
                  </a:solidFill>
                  <a:prstDash val="solid"/>
                  <a:round/>
                  <a:headEnd type="none" w="sm" len="sm"/>
                  <a:tailEnd type="none" w="sm" len="sm"/>
                </a:ln>
              </p:spPr>
              <p:txBody>
                <a:bodyPr spcFirstLastPara="1" wrap="square" lIns="127995" tIns="127995" rIns="127995" bIns="127995" anchor="ctr" anchorCtr="0">
                  <a:noAutofit/>
                </a:bodyPr>
                <a:lstStyle/>
                <a:p>
                  <a:endParaRPr sz="1120" dirty="0">
                    <a:solidFill>
                      <a:schemeClr val="bg1">
                        <a:lumMod val="50000"/>
                      </a:schemeClr>
                    </a:solidFill>
                  </a:endParaRPr>
                </a:p>
              </p:txBody>
            </p:sp>
            <p:sp>
              <p:nvSpPr>
                <p:cNvPr id="26" name="Google Shape;2957;p397"/>
                <p:cNvSpPr/>
                <p:nvPr/>
              </p:nvSpPr>
              <p:spPr>
                <a:xfrm>
                  <a:off x="1024" y="1002315"/>
                  <a:ext cx="1881300" cy="1140000"/>
                </a:xfrm>
                <a:prstGeom prst="rect">
                  <a:avLst/>
                </a:prstGeom>
                <a:noFill/>
                <a:ln>
                  <a:noFill/>
                </a:ln>
              </p:spPr>
              <p:txBody>
                <a:bodyPr spcFirstLastPara="1" wrap="square" lIns="268800" tIns="268800" rIns="268800" bIns="268800" anchor="ctr" anchorCtr="0">
                  <a:noAutofit/>
                </a:bodyPr>
                <a:lstStyle/>
                <a:p>
                  <a:pPr algn="ctr">
                    <a:lnSpc>
                      <a:spcPct val="90000"/>
                    </a:lnSpc>
                  </a:pPr>
                  <a:r>
                    <a:rPr lang="en" sz="2240" dirty="0">
                      <a:solidFill>
                        <a:schemeClr val="bg1"/>
                      </a:solidFill>
                      <a:latin typeface="Calibri"/>
                      <a:ea typeface="Calibri"/>
                      <a:cs typeface="Calibri"/>
                      <a:sym typeface="Calibri"/>
                    </a:rPr>
                    <a:t>Step 1 </a:t>
                  </a:r>
                  <a:r>
                    <a:rPr lang="en" sz="2240" cap="small" dirty="0">
                      <a:solidFill>
                        <a:schemeClr val="bg1"/>
                      </a:solidFill>
                      <a:latin typeface="Calibri"/>
                      <a:ea typeface="Calibri"/>
                      <a:cs typeface="Calibri"/>
                      <a:sym typeface="Calibri"/>
                    </a:rPr>
                    <a:t>cleaning</a:t>
                  </a:r>
                  <a:endParaRPr sz="2240" cap="small" dirty="0">
                    <a:solidFill>
                      <a:schemeClr val="bg1"/>
                    </a:solidFill>
                    <a:latin typeface="Calibri"/>
                    <a:ea typeface="Calibri"/>
                    <a:cs typeface="Calibri"/>
                    <a:sym typeface="Calibri"/>
                  </a:endParaRPr>
                </a:p>
              </p:txBody>
            </p:sp>
          </p:grpSp>
        </p:grpSp>
        <p:grpSp>
          <p:nvGrpSpPr>
            <p:cNvPr id="18" name="Google Shape;2958;p397"/>
            <p:cNvGrpSpPr/>
            <p:nvPr/>
          </p:nvGrpSpPr>
          <p:grpSpPr>
            <a:xfrm>
              <a:off x="5501206" y="1433736"/>
              <a:ext cx="2922971" cy="2533663"/>
              <a:chOff x="5235803" y="1431619"/>
              <a:chExt cx="2922971" cy="2533663"/>
            </a:xfrm>
          </p:grpSpPr>
          <p:sp>
            <p:nvSpPr>
              <p:cNvPr id="19" name="Google Shape;2959;p397"/>
              <p:cNvSpPr txBox="1"/>
              <p:nvPr/>
            </p:nvSpPr>
            <p:spPr>
              <a:xfrm>
                <a:off x="5995174" y="3127298"/>
                <a:ext cx="2163600" cy="837984"/>
              </a:xfrm>
              <a:prstGeom prst="rect">
                <a:avLst/>
              </a:prstGeom>
              <a:noFill/>
              <a:ln>
                <a:noFill/>
              </a:ln>
            </p:spPr>
            <p:txBody>
              <a:bodyPr spcFirstLastPara="1" wrap="square" lIns="127995" tIns="63980" rIns="127995" bIns="63980" anchor="t" anchorCtr="0">
                <a:noAutofit/>
              </a:bodyPr>
              <a:lstStyle/>
              <a:p>
                <a:r>
                  <a:rPr lang="en" sz="1400" dirty="0">
                    <a:solidFill>
                      <a:schemeClr val="bg1">
                        <a:lumMod val="50000"/>
                      </a:schemeClr>
                    </a:solidFill>
                    <a:latin typeface="Calibri"/>
                    <a:ea typeface="Calibri"/>
                    <a:cs typeface="Calibri"/>
                    <a:sym typeface="Calibri"/>
                  </a:rPr>
                  <a:t>Disinfecting key  touch points</a:t>
                </a:r>
                <a:endParaRPr sz="1400" dirty="0">
                  <a:solidFill>
                    <a:schemeClr val="bg1">
                      <a:lumMod val="50000"/>
                    </a:schemeClr>
                  </a:solidFill>
                  <a:latin typeface="Calibri"/>
                  <a:ea typeface="Calibri"/>
                  <a:cs typeface="Calibri"/>
                  <a:sym typeface="Calibri"/>
                </a:endParaRPr>
              </a:p>
              <a:p>
                <a:r>
                  <a:rPr lang="en" sz="980" dirty="0">
                    <a:solidFill>
                      <a:schemeClr val="bg1">
                        <a:lumMod val="50000"/>
                      </a:schemeClr>
                    </a:solidFill>
                    <a:latin typeface="Calibri"/>
                    <a:ea typeface="Calibri"/>
                    <a:cs typeface="Calibri"/>
                    <a:sym typeface="Calibri"/>
                  </a:rPr>
                  <a:t>Use the enhanced process</a:t>
                </a:r>
                <a:endParaRPr sz="980" dirty="0">
                  <a:solidFill>
                    <a:schemeClr val="bg1">
                      <a:lumMod val="50000"/>
                    </a:schemeClr>
                  </a:solidFill>
                  <a:latin typeface="Calibri"/>
                  <a:ea typeface="Calibri"/>
                  <a:cs typeface="Calibri"/>
                  <a:sym typeface="Calibri"/>
                </a:endParaRPr>
              </a:p>
            </p:txBody>
          </p:sp>
          <p:grpSp>
            <p:nvGrpSpPr>
              <p:cNvPr id="20" name="Google Shape;2960;p397"/>
              <p:cNvGrpSpPr/>
              <p:nvPr/>
            </p:nvGrpSpPr>
            <p:grpSpPr>
              <a:xfrm>
                <a:off x="5235803" y="1431619"/>
                <a:ext cx="2476338" cy="2280300"/>
                <a:chOff x="2435819" y="432251"/>
                <a:chExt cx="2476338" cy="2280300"/>
              </a:xfrm>
            </p:grpSpPr>
            <p:sp>
              <p:nvSpPr>
                <p:cNvPr id="21" name="Google Shape;2961;p397"/>
                <p:cNvSpPr/>
                <p:nvPr/>
              </p:nvSpPr>
              <p:spPr>
                <a:xfrm rot="5400000">
                  <a:off x="2435819" y="432251"/>
                  <a:ext cx="2280300" cy="2280300"/>
                </a:xfrm>
                <a:prstGeom prst="downArrow">
                  <a:avLst>
                    <a:gd name="adj1" fmla="val 50000"/>
                    <a:gd name="adj2" fmla="val 35000"/>
                  </a:avLst>
                </a:prstGeom>
                <a:solidFill>
                  <a:srgbClr val="3229AC"/>
                </a:solidFill>
                <a:ln w="25400" cap="flat" cmpd="sng">
                  <a:solidFill>
                    <a:schemeClr val="lt1"/>
                  </a:solidFill>
                  <a:prstDash val="solid"/>
                  <a:round/>
                  <a:headEnd type="none" w="sm" len="sm"/>
                  <a:tailEnd type="none" w="sm" len="sm"/>
                </a:ln>
              </p:spPr>
              <p:txBody>
                <a:bodyPr spcFirstLastPara="1" wrap="square" lIns="127995" tIns="127995" rIns="127995" bIns="127995" anchor="ctr" anchorCtr="0">
                  <a:noAutofit/>
                </a:bodyPr>
                <a:lstStyle/>
                <a:p>
                  <a:endParaRPr sz="1120" dirty="0">
                    <a:solidFill>
                      <a:schemeClr val="bg1">
                        <a:lumMod val="50000"/>
                      </a:schemeClr>
                    </a:solidFill>
                    <a:latin typeface="+mj-lt"/>
                  </a:endParaRPr>
                </a:p>
              </p:txBody>
            </p:sp>
            <p:sp>
              <p:nvSpPr>
                <p:cNvPr id="22" name="Google Shape;2962;p397"/>
                <p:cNvSpPr/>
                <p:nvPr/>
              </p:nvSpPr>
              <p:spPr>
                <a:xfrm>
                  <a:off x="2725445" y="1002315"/>
                  <a:ext cx="2186712" cy="1140000"/>
                </a:xfrm>
                <a:prstGeom prst="rect">
                  <a:avLst/>
                </a:prstGeom>
                <a:noFill/>
                <a:ln>
                  <a:noFill/>
                </a:ln>
              </p:spPr>
              <p:txBody>
                <a:bodyPr spcFirstLastPara="1" wrap="square" lIns="268800" tIns="268800" rIns="268800" bIns="268800" anchor="ctr" anchorCtr="0">
                  <a:noAutofit/>
                </a:bodyPr>
                <a:lstStyle/>
                <a:p>
                  <a:pPr algn="ctr">
                    <a:lnSpc>
                      <a:spcPct val="90000"/>
                    </a:lnSpc>
                  </a:pPr>
                  <a:r>
                    <a:rPr lang="en" sz="2240" dirty="0">
                      <a:solidFill>
                        <a:schemeClr val="bg1"/>
                      </a:solidFill>
                      <a:latin typeface="Calibri"/>
                      <a:ea typeface="Calibri"/>
                      <a:cs typeface="Calibri"/>
                      <a:sym typeface="Calibri"/>
                    </a:rPr>
                    <a:t>Step 2 </a:t>
                  </a:r>
                  <a:r>
                    <a:rPr lang="en" sz="2240" cap="small" dirty="0">
                      <a:solidFill>
                        <a:schemeClr val="bg1"/>
                      </a:solidFill>
                      <a:latin typeface="Calibri"/>
                      <a:ea typeface="Calibri"/>
                      <a:cs typeface="Calibri"/>
                      <a:sym typeface="Calibri"/>
                    </a:rPr>
                    <a:t>disinfecting</a:t>
                  </a:r>
                  <a:endParaRPr sz="2240" cap="small" dirty="0">
                    <a:solidFill>
                      <a:schemeClr val="bg1"/>
                    </a:solidFill>
                    <a:latin typeface="Calibri"/>
                    <a:ea typeface="Calibri"/>
                    <a:cs typeface="Calibri"/>
                    <a:sym typeface="Calibri"/>
                  </a:endParaRPr>
                </a:p>
              </p:txBody>
            </p:sp>
          </p:grpSp>
        </p:grpSp>
      </p:grpSp>
      <p:pic>
        <p:nvPicPr>
          <p:cNvPr id="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132" y="5170876"/>
            <a:ext cx="5746691" cy="3224854"/>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grpSp>
        <p:nvGrpSpPr>
          <p:cNvPr id="28" name="Groupe 4"/>
          <p:cNvGrpSpPr/>
          <p:nvPr/>
        </p:nvGrpSpPr>
        <p:grpSpPr>
          <a:xfrm>
            <a:off x="260779" y="5170875"/>
            <a:ext cx="5746691" cy="3224857"/>
            <a:chOff x="186270" y="2723973"/>
            <a:chExt cx="4104779" cy="2303469"/>
          </a:xfrm>
        </p:grpSpPr>
        <p:pic>
          <p:nvPicPr>
            <p:cNvPr id="2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4993"/>
            <a:stretch/>
          </p:blipFill>
          <p:spPr bwMode="auto">
            <a:xfrm>
              <a:off x="244760" y="2723973"/>
              <a:ext cx="2571533" cy="2273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1"/>
            <p:cNvSpPr/>
            <p:nvPr/>
          </p:nvSpPr>
          <p:spPr>
            <a:xfrm>
              <a:off x="186270" y="2723974"/>
              <a:ext cx="4104779" cy="2303468"/>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0" dirty="0">
                <a:solidFill>
                  <a:schemeClr val="bg1">
                    <a:lumMod val="50000"/>
                  </a:schemeClr>
                </a:solidFill>
              </a:endParaRPr>
            </a:p>
          </p:txBody>
        </p:sp>
        <p:pic>
          <p:nvPicPr>
            <p:cNvPr id="31"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077" r="1644"/>
            <a:stretch/>
          </p:blipFill>
          <p:spPr bwMode="auto">
            <a:xfrm>
              <a:off x="2843210" y="3327141"/>
              <a:ext cx="1270800" cy="96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008" t="2" r="3358" b="-2"/>
            <a:stretch/>
          </p:blipFill>
          <p:spPr bwMode="auto">
            <a:xfrm>
              <a:off x="2816293" y="3847465"/>
              <a:ext cx="1269081" cy="107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
            <p:cNvSpPr/>
            <p:nvPr/>
          </p:nvSpPr>
          <p:spPr>
            <a:xfrm>
              <a:off x="2816293" y="3034009"/>
              <a:ext cx="1297717" cy="304113"/>
            </a:xfrm>
            <a:prstGeom prst="rect">
              <a:avLst/>
            </a:prstGeom>
          </p:spPr>
          <p:txBody>
            <a:bodyPr wrap="square">
              <a:spAutoFit/>
            </a:bodyPr>
            <a:lstStyle/>
            <a:p>
              <a:pPr>
                <a:lnSpc>
                  <a:spcPts val="1260"/>
                </a:lnSpc>
              </a:pPr>
              <a:r>
                <a:rPr lang="en-US" sz="1260" dirty="0">
                  <a:solidFill>
                    <a:schemeClr val="bg1">
                      <a:lumMod val="50000"/>
                    </a:schemeClr>
                  </a:solidFill>
                  <a:latin typeface="Calibri" panose="020F0502020204030204" pitchFamily="34" charset="0"/>
                </a:rPr>
                <a:t>Glass &amp; multi-surface cleaner</a:t>
              </a:r>
            </a:p>
          </p:txBody>
        </p:sp>
        <p:sp>
          <p:nvSpPr>
            <p:cNvPr id="34" name="Rectangle 33"/>
            <p:cNvSpPr/>
            <p:nvPr/>
          </p:nvSpPr>
          <p:spPr>
            <a:xfrm>
              <a:off x="2843211" y="3658516"/>
              <a:ext cx="1297717" cy="185032"/>
            </a:xfrm>
            <a:prstGeom prst="rect">
              <a:avLst/>
            </a:prstGeom>
          </p:spPr>
          <p:txBody>
            <a:bodyPr wrap="square">
              <a:spAutoFit/>
            </a:bodyPr>
            <a:lstStyle/>
            <a:p>
              <a:pPr>
                <a:lnSpc>
                  <a:spcPts val="1260"/>
                </a:lnSpc>
              </a:pPr>
              <a:r>
                <a:rPr lang="en-US" sz="1260" dirty="0">
                  <a:solidFill>
                    <a:schemeClr val="bg1">
                      <a:lumMod val="50000"/>
                    </a:schemeClr>
                  </a:solidFill>
                  <a:latin typeface="Calibri" panose="020F0502020204030204" pitchFamily="34" charset="0"/>
                </a:rPr>
                <a:t>Floor cleaner</a:t>
              </a:r>
            </a:p>
          </p:txBody>
        </p:sp>
      </p:grpSp>
      <p:sp>
        <p:nvSpPr>
          <p:cNvPr id="2" name="Rechthoek 1"/>
          <p:cNvSpPr/>
          <p:nvPr/>
        </p:nvSpPr>
        <p:spPr>
          <a:xfrm>
            <a:off x="6794132" y="5171754"/>
            <a:ext cx="1036866" cy="4945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lumMod val="50000"/>
                </a:schemeClr>
              </a:solidFill>
            </a:endParaRPr>
          </a:p>
        </p:txBody>
      </p:sp>
      <p:sp>
        <p:nvSpPr>
          <p:cNvPr id="39" name="Google Shape;132;p2"/>
          <p:cNvSpPr/>
          <p:nvPr/>
        </p:nvSpPr>
        <p:spPr>
          <a:xfrm rot="10800000" flipH="1">
            <a:off x="-1" y="2364196"/>
            <a:ext cx="12801600" cy="101366"/>
          </a:xfrm>
          <a:prstGeom prst="rect">
            <a:avLst/>
          </a:prstGeom>
          <a:solidFill>
            <a:schemeClr val="bg2">
              <a:lumMod val="60000"/>
              <a:lumOff val="40000"/>
            </a:schemeClr>
          </a:solidFill>
          <a:ln>
            <a:noFill/>
          </a:ln>
        </p:spPr>
        <p:txBody>
          <a:bodyPr spcFirstLastPara="1" wrap="square" lIns="88625" tIns="44300" rIns="88625" bIns="44300" anchor="ctr" anchorCtr="0">
            <a:noAutofit/>
          </a:bodyPr>
          <a:lstStyle/>
          <a:p>
            <a:pPr marL="0" marR="0" lvl="0" indent="0" algn="ctr" rtl="0">
              <a:spcBef>
                <a:spcPts val="0"/>
              </a:spcBef>
              <a:spcAft>
                <a:spcPts val="0"/>
              </a:spcAft>
              <a:buNone/>
            </a:pPr>
            <a:endParaRPr sz="1745">
              <a:solidFill>
                <a:schemeClr val="lt1"/>
              </a:solidFill>
              <a:latin typeface="Arial"/>
              <a:ea typeface="Arial"/>
              <a:cs typeface="Arial"/>
              <a:sym typeface="Arial"/>
            </a:endParaRPr>
          </a:p>
        </p:txBody>
      </p:sp>
      <p:pic>
        <p:nvPicPr>
          <p:cNvPr id="40" name="Picture 4" descr="https://hub.diversey.com/hubfs/Global%20/IHG/DUO%20Logo%20IHG%20Diverse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2501" y="332653"/>
            <a:ext cx="3456596" cy="80725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ttps://hub.diversey.com/hubfs/Global%20/IHG/DUO%20Logo%20IHG%20Diverse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94131" y="5279637"/>
            <a:ext cx="1969231" cy="459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018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 xmlns:a16="http://schemas.microsoft.com/office/drawing/2014/main" id="{3016082E-DFF1-4B96-A3D0-6D6AC7CCED8F}"/>
              </a:ext>
            </a:extLst>
          </p:cNvPr>
          <p:cNvSpPr txBox="1"/>
          <p:nvPr/>
        </p:nvSpPr>
        <p:spPr>
          <a:xfrm>
            <a:off x="1631227" y="1622376"/>
            <a:ext cx="9909401" cy="596574"/>
          </a:xfrm>
          <a:prstGeom prst="rect">
            <a:avLst/>
          </a:prstGeom>
          <a:noFill/>
        </p:spPr>
        <p:txBody>
          <a:bodyPr wrap="square" lIns="0" rtlCol="0">
            <a:spAutoFit/>
          </a:bodyPr>
          <a:lstStyle/>
          <a:p>
            <a:pPr algn="ctr">
              <a:lnSpc>
                <a:spcPct val="130000"/>
              </a:lnSpc>
            </a:pPr>
            <a:r>
              <a:rPr lang="en-US" sz="2800" dirty="0">
                <a:solidFill>
                  <a:srgbClr val="767978"/>
                </a:solidFill>
                <a:latin typeface="Graphik Regular" panose="020B0503030202060203" pitchFamily="34" charset="0"/>
              </a:rPr>
              <a:t>LAUNDRY ROOM CLEANING PROCEDURE</a:t>
            </a:r>
            <a:endParaRPr lang="en-GB" sz="2800" b="1" dirty="0">
              <a:solidFill>
                <a:srgbClr val="767978"/>
              </a:solidFill>
              <a:latin typeface="Graphik Regular" panose="020B0503030202060203" pitchFamily="34" charset="0"/>
            </a:endParaRPr>
          </a:p>
        </p:txBody>
      </p:sp>
      <p:sp>
        <p:nvSpPr>
          <p:cNvPr id="89" name="Rectangle 88">
            <a:extLst>
              <a:ext uri="{FF2B5EF4-FFF2-40B4-BE49-F238E27FC236}">
                <a16:creationId xmlns="" xmlns:a16="http://schemas.microsoft.com/office/drawing/2014/main" id="{97AF2FFC-EE5A-4B34-AA9F-D4F986E63A2D}"/>
              </a:ext>
            </a:extLst>
          </p:cNvPr>
          <p:cNvSpPr/>
          <p:nvPr/>
        </p:nvSpPr>
        <p:spPr>
          <a:xfrm>
            <a:off x="914399" y="9001996"/>
            <a:ext cx="11439427" cy="276999"/>
          </a:xfrm>
          <a:prstGeom prst="rect">
            <a:avLst/>
          </a:prstGeom>
        </p:spPr>
        <p:txBody>
          <a:bodyPr wrap="square">
            <a:spAutoFit/>
          </a:bodyPr>
          <a:lstStyle/>
          <a:p>
            <a:r>
              <a:rPr lang="en-GB" sz="1200" dirty="0">
                <a:solidFill>
                  <a:srgbClr val="767978"/>
                </a:solidFill>
              </a:rPr>
              <a:t>* Check PIS, SDS for detailed information http://sds.diversey.com | Use biocides safely. Always read the label and product information before use </a:t>
            </a:r>
          </a:p>
        </p:txBody>
      </p:sp>
      <p:sp>
        <p:nvSpPr>
          <p:cNvPr id="2" name="Rechthoek 1"/>
          <p:cNvSpPr/>
          <p:nvPr/>
        </p:nvSpPr>
        <p:spPr>
          <a:xfrm>
            <a:off x="6794132" y="5171754"/>
            <a:ext cx="1036866" cy="4945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9" name="Google Shape;272;g71e81bda31_0_14"/>
          <p:cNvSpPr txBox="1"/>
          <p:nvPr/>
        </p:nvSpPr>
        <p:spPr>
          <a:xfrm>
            <a:off x="710072" y="3548745"/>
            <a:ext cx="7957331" cy="4235204"/>
          </a:xfrm>
          <a:prstGeom prst="rect">
            <a:avLst/>
          </a:prstGeom>
          <a:noFill/>
          <a:ln>
            <a:noFill/>
          </a:ln>
        </p:spPr>
        <p:txBody>
          <a:bodyPr spcFirstLastPara="1" wrap="square" lIns="127995" tIns="63980" rIns="127995" bIns="63980" anchor="t" anchorCtr="0">
            <a:noAutofit/>
          </a:bodyPr>
          <a:lstStyle/>
          <a:p>
            <a:pPr marL="400050" indent="-400050" algn="just">
              <a:lnSpc>
                <a:spcPct val="130000"/>
              </a:lnSpc>
              <a:spcAft>
                <a:spcPts val="840"/>
              </a:spcAft>
              <a:buClr>
                <a:srgbClr val="0008AB"/>
              </a:buClr>
              <a:buSzPct val="83000"/>
              <a:buFont typeface="Wingdings" panose="05000000000000000000" pitchFamily="2" charset="2"/>
              <a:buChar char="ü"/>
            </a:pPr>
            <a:r>
              <a:rPr lang="en-US" sz="1500" b="1" dirty="0">
                <a:solidFill>
                  <a:srgbClr val="767978"/>
                </a:solidFill>
                <a:latin typeface="+mj-lt"/>
                <a:sym typeface="Calibri"/>
              </a:rPr>
              <a:t>Wear appropriate PPE</a:t>
            </a:r>
            <a:r>
              <a:rPr lang="en-US" sz="1500" dirty="0">
                <a:solidFill>
                  <a:srgbClr val="767978"/>
                </a:solidFill>
                <a:latin typeface="+mj-lt"/>
                <a:sym typeface="Calibri"/>
              </a:rPr>
              <a:t>, </a:t>
            </a:r>
            <a:r>
              <a:rPr lang="en-US" sz="1500" dirty="0">
                <a:solidFill>
                  <a:srgbClr val="767978"/>
                </a:solidFill>
                <a:latin typeface="+mj-lt"/>
              </a:rPr>
              <a:t>check local public health guidelines </a:t>
            </a:r>
            <a:br>
              <a:rPr lang="en-US" sz="1500" dirty="0">
                <a:solidFill>
                  <a:srgbClr val="767978"/>
                </a:solidFill>
                <a:latin typeface="+mj-lt"/>
              </a:rPr>
            </a:br>
            <a:r>
              <a:rPr lang="en-US" sz="1500" dirty="0">
                <a:solidFill>
                  <a:srgbClr val="767978"/>
                </a:solidFill>
                <a:latin typeface="+mj-lt"/>
              </a:rPr>
              <a:t>Generic recommendations: </a:t>
            </a:r>
            <a:r>
              <a:rPr lang="en-US" sz="1500" b="1" i="1" dirty="0">
                <a:solidFill>
                  <a:srgbClr val="767978"/>
                </a:solidFill>
                <a:latin typeface="+mj-lt"/>
              </a:rPr>
              <a:t>gloves, masks and gown</a:t>
            </a:r>
          </a:p>
          <a:p>
            <a:pPr marL="400050" indent="-400050" algn="just">
              <a:lnSpc>
                <a:spcPct val="130000"/>
              </a:lnSpc>
              <a:spcAft>
                <a:spcPts val="840"/>
              </a:spcAft>
              <a:buClr>
                <a:srgbClr val="0008AB"/>
              </a:buClr>
              <a:buSzPct val="83000"/>
              <a:buFont typeface="Wingdings" panose="05000000000000000000" pitchFamily="2" charset="2"/>
              <a:buChar char="ü"/>
            </a:pPr>
            <a:r>
              <a:rPr lang="en-US" sz="1500" dirty="0">
                <a:solidFill>
                  <a:srgbClr val="767978"/>
                </a:solidFill>
                <a:latin typeface="+mj-lt"/>
              </a:rPr>
              <a:t>Collect soiled linen from guest rooms then </a:t>
            </a:r>
            <a:r>
              <a:rPr lang="en-US" sz="1500" b="1" dirty="0">
                <a:solidFill>
                  <a:srgbClr val="767978"/>
                </a:solidFill>
                <a:latin typeface="+mj-lt"/>
              </a:rPr>
              <a:t>sort and separate into different labeled carts </a:t>
            </a:r>
            <a:r>
              <a:rPr lang="en-US" sz="1500" dirty="0">
                <a:solidFill>
                  <a:srgbClr val="767978"/>
                </a:solidFill>
                <a:latin typeface="+mj-lt"/>
              </a:rPr>
              <a:t>with cover to prevent sorting and linen agitation in the laundry room (example: 1 for bath linen and 1 for bed linen) </a:t>
            </a:r>
          </a:p>
          <a:p>
            <a:pPr marL="400050" indent="-400050" algn="just">
              <a:lnSpc>
                <a:spcPct val="130000"/>
              </a:lnSpc>
              <a:spcAft>
                <a:spcPts val="840"/>
              </a:spcAft>
              <a:buClr>
                <a:srgbClr val="0008AB"/>
              </a:buClr>
              <a:buSzPct val="83000"/>
              <a:buFont typeface="Wingdings" panose="05000000000000000000" pitchFamily="2" charset="2"/>
              <a:buChar char="ü"/>
            </a:pPr>
            <a:r>
              <a:rPr lang="en-US" sz="1500" dirty="0">
                <a:solidFill>
                  <a:srgbClr val="767978"/>
                </a:solidFill>
                <a:latin typeface="+mj-lt"/>
              </a:rPr>
              <a:t>Before handling clean linen, remove gloves and the gown, sanitize hands with alcohol-based sanitizer, then put on new gloves </a:t>
            </a:r>
          </a:p>
          <a:p>
            <a:pPr marL="400050" indent="-400050" algn="just">
              <a:lnSpc>
                <a:spcPct val="130000"/>
              </a:lnSpc>
              <a:spcAft>
                <a:spcPts val="840"/>
              </a:spcAft>
              <a:buClr>
                <a:srgbClr val="0008AB"/>
              </a:buClr>
              <a:buSzPct val="83000"/>
              <a:buFont typeface="Wingdings" panose="05000000000000000000" pitchFamily="2" charset="2"/>
              <a:buChar char="ü"/>
            </a:pPr>
            <a:r>
              <a:rPr lang="en-US" sz="1500" b="1" dirty="0">
                <a:solidFill>
                  <a:srgbClr val="767978"/>
                </a:solidFill>
                <a:latin typeface="+mj-lt"/>
              </a:rPr>
              <a:t>Use </a:t>
            </a:r>
            <a:r>
              <a:rPr lang="en-US" sz="1500" b="1" dirty="0" err="1">
                <a:solidFill>
                  <a:srgbClr val="767978"/>
                </a:solidFill>
                <a:latin typeface="+mj-lt"/>
              </a:rPr>
              <a:t>colour</a:t>
            </a:r>
            <a:r>
              <a:rPr lang="en-US" sz="1500" b="1" dirty="0">
                <a:solidFill>
                  <a:srgbClr val="767978"/>
                </a:solidFill>
                <a:latin typeface="+mj-lt"/>
              </a:rPr>
              <a:t>-coded cart/trolleys</a:t>
            </a:r>
            <a:r>
              <a:rPr lang="en-US" sz="1500" dirty="0">
                <a:solidFill>
                  <a:srgbClr val="767978"/>
                </a:solidFill>
                <a:latin typeface="+mj-lt"/>
              </a:rPr>
              <a:t> for soiled linen (red) and clean linen (green or blue)</a:t>
            </a:r>
          </a:p>
          <a:p>
            <a:pPr marL="400050" indent="-400050" algn="just">
              <a:lnSpc>
                <a:spcPct val="130000"/>
              </a:lnSpc>
              <a:spcAft>
                <a:spcPts val="840"/>
              </a:spcAft>
              <a:buClr>
                <a:srgbClr val="0008AB"/>
              </a:buClr>
              <a:buSzPct val="83000"/>
              <a:buFont typeface="Wingdings" panose="05000000000000000000" pitchFamily="2" charset="2"/>
              <a:buChar char="ü"/>
            </a:pPr>
            <a:r>
              <a:rPr lang="en-US" sz="1500" dirty="0">
                <a:solidFill>
                  <a:srgbClr val="767978"/>
                </a:solidFill>
                <a:latin typeface="+mj-lt"/>
              </a:rPr>
              <a:t>If linen chute is used, schedule time to use linen chutes so that no one is in the laundry when bags are dropped from high floors and prevent bags from bursting when landing in the laundry room</a:t>
            </a:r>
          </a:p>
          <a:p>
            <a:pPr marL="400050" indent="-400050" algn="just">
              <a:lnSpc>
                <a:spcPct val="130000"/>
              </a:lnSpc>
              <a:spcAft>
                <a:spcPts val="840"/>
              </a:spcAft>
              <a:buClr>
                <a:srgbClr val="0008AB"/>
              </a:buClr>
              <a:buSzPct val="83000"/>
              <a:buFont typeface="Wingdings" panose="05000000000000000000" pitchFamily="2" charset="2"/>
              <a:buChar char="ü"/>
            </a:pPr>
            <a:r>
              <a:rPr lang="en-US" sz="1500" b="1" dirty="0">
                <a:solidFill>
                  <a:srgbClr val="767978"/>
                </a:solidFill>
                <a:latin typeface="+mj-lt"/>
              </a:rPr>
              <a:t>Wash linen immediately </a:t>
            </a:r>
            <a:r>
              <a:rPr lang="en-US" sz="1500" dirty="0">
                <a:solidFill>
                  <a:srgbClr val="767978"/>
                </a:solidFill>
                <a:latin typeface="+mj-lt"/>
              </a:rPr>
              <a:t>when it arrives in the laundry room</a:t>
            </a:r>
          </a:p>
          <a:p>
            <a:pPr marL="400050" indent="-400050" algn="just">
              <a:lnSpc>
                <a:spcPct val="130000"/>
              </a:lnSpc>
              <a:spcAft>
                <a:spcPts val="840"/>
              </a:spcAft>
              <a:buClr>
                <a:srgbClr val="0008AB"/>
              </a:buClr>
              <a:buSzPct val="83000"/>
              <a:buFont typeface="Wingdings" panose="05000000000000000000" pitchFamily="2" charset="2"/>
              <a:buChar char="ü"/>
            </a:pPr>
            <a:r>
              <a:rPr lang="en-US" sz="1500" b="1" dirty="0">
                <a:solidFill>
                  <a:srgbClr val="767978"/>
                </a:solidFill>
                <a:latin typeface="+mj-lt"/>
                <a:ea typeface="Calibri"/>
                <a:cs typeface="Calibri"/>
                <a:sym typeface="Calibri"/>
              </a:rPr>
              <a:t>Suspend pre-spotting </a:t>
            </a:r>
            <a:r>
              <a:rPr lang="en-US" sz="1500" dirty="0">
                <a:solidFill>
                  <a:srgbClr val="767978"/>
                </a:solidFill>
                <a:latin typeface="+mj-lt"/>
                <a:ea typeface="Calibri"/>
                <a:cs typeface="Calibri"/>
                <a:sym typeface="Calibri"/>
              </a:rPr>
              <a:t>to minimize risk of infection through direct contact before washing and disinfection process</a:t>
            </a:r>
          </a:p>
        </p:txBody>
      </p:sp>
      <p:pic>
        <p:nvPicPr>
          <p:cNvPr id="40" name="Google Shape;264;p15"/>
          <p:cNvPicPr preferRelativeResize="0"/>
          <p:nvPr/>
        </p:nvPicPr>
        <p:blipFill>
          <a:blip r:embed="rId2">
            <a:alphaModFix/>
          </a:blip>
          <a:stretch>
            <a:fillRect/>
          </a:stretch>
        </p:blipFill>
        <p:spPr>
          <a:xfrm>
            <a:off x="9286903" y="2936536"/>
            <a:ext cx="2910597" cy="2597559"/>
          </a:xfrm>
          <a:prstGeom prst="rect">
            <a:avLst/>
          </a:prstGeom>
          <a:noFill/>
          <a:ln>
            <a:noFill/>
          </a:ln>
        </p:spPr>
      </p:pic>
      <p:sp>
        <p:nvSpPr>
          <p:cNvPr id="41" name="Rectangle 18"/>
          <p:cNvSpPr/>
          <p:nvPr/>
        </p:nvSpPr>
        <p:spPr>
          <a:xfrm>
            <a:off x="702100" y="2671710"/>
            <a:ext cx="8337003" cy="609398"/>
          </a:xfrm>
          <a:prstGeom prst="rect">
            <a:avLst/>
          </a:prstGeom>
        </p:spPr>
        <p:txBody>
          <a:bodyPr wrap="square">
            <a:spAutoFit/>
          </a:bodyPr>
          <a:lstStyle/>
          <a:p>
            <a:pPr lvl="0">
              <a:buSzPts val="1600"/>
            </a:pPr>
            <a:r>
              <a:rPr lang="en-US" sz="1680" b="1" dirty="0">
                <a:solidFill>
                  <a:srgbClr val="767978"/>
                </a:solidFill>
                <a:latin typeface="+mj-lt"/>
                <a:ea typeface="Calibri"/>
                <a:cs typeface="Calibri"/>
                <a:sym typeface="Calibri"/>
              </a:rPr>
              <a:t>To prevent cross contamination, follow infection prevention procedures for handling linen</a:t>
            </a:r>
          </a:p>
        </p:txBody>
      </p:sp>
      <p:pic>
        <p:nvPicPr>
          <p:cNvPr id="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4855" y="6063646"/>
            <a:ext cx="1851546" cy="1653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1303" y="5534094"/>
            <a:ext cx="1950899" cy="1744553"/>
          </a:xfrm>
          <a:prstGeom prst="rect">
            <a:avLst/>
          </a:prstGeom>
        </p:spPr>
      </p:pic>
      <p:sp>
        <p:nvSpPr>
          <p:cNvPr id="15" name="Google Shape;132;p2"/>
          <p:cNvSpPr/>
          <p:nvPr/>
        </p:nvSpPr>
        <p:spPr>
          <a:xfrm rot="10800000" flipH="1">
            <a:off x="-1" y="2364196"/>
            <a:ext cx="12801600" cy="101366"/>
          </a:xfrm>
          <a:prstGeom prst="rect">
            <a:avLst/>
          </a:prstGeom>
          <a:solidFill>
            <a:schemeClr val="bg2">
              <a:lumMod val="60000"/>
              <a:lumOff val="40000"/>
            </a:schemeClr>
          </a:solidFill>
          <a:ln>
            <a:noFill/>
          </a:ln>
        </p:spPr>
        <p:txBody>
          <a:bodyPr spcFirstLastPara="1" wrap="square" lIns="88625" tIns="44300" rIns="88625" bIns="44300" anchor="ctr" anchorCtr="0">
            <a:noAutofit/>
          </a:bodyPr>
          <a:lstStyle/>
          <a:p>
            <a:pPr marL="0" marR="0" lvl="0" indent="0" algn="ctr" rtl="0">
              <a:spcBef>
                <a:spcPts val="0"/>
              </a:spcBef>
              <a:spcAft>
                <a:spcPts val="0"/>
              </a:spcAft>
              <a:buNone/>
            </a:pPr>
            <a:endParaRPr sz="1745">
              <a:solidFill>
                <a:schemeClr val="lt1"/>
              </a:solidFill>
              <a:latin typeface="Arial"/>
              <a:ea typeface="Arial"/>
              <a:cs typeface="Arial"/>
              <a:sym typeface="Arial"/>
            </a:endParaRPr>
          </a:p>
        </p:txBody>
      </p:sp>
      <p:pic>
        <p:nvPicPr>
          <p:cNvPr id="16" name="Picture 4" descr="https://hub.diversey.com/hubfs/Global%20/IHG/DUO%20Logo%20IHG%20Diverse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2501" y="332653"/>
            <a:ext cx="3456596" cy="807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994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 xmlns:a16="http://schemas.microsoft.com/office/drawing/2014/main" id="{3016082E-DFF1-4B96-A3D0-6D6AC7CCED8F}"/>
              </a:ext>
            </a:extLst>
          </p:cNvPr>
          <p:cNvSpPr txBox="1"/>
          <p:nvPr/>
        </p:nvSpPr>
        <p:spPr>
          <a:xfrm>
            <a:off x="1763485" y="1607682"/>
            <a:ext cx="9274629" cy="596574"/>
          </a:xfrm>
          <a:prstGeom prst="rect">
            <a:avLst/>
          </a:prstGeom>
          <a:noFill/>
        </p:spPr>
        <p:txBody>
          <a:bodyPr wrap="square" lIns="0" rtlCol="0">
            <a:spAutoFit/>
          </a:bodyPr>
          <a:lstStyle/>
          <a:p>
            <a:pPr algn="ctr">
              <a:lnSpc>
                <a:spcPct val="130000"/>
              </a:lnSpc>
            </a:pPr>
            <a:r>
              <a:rPr lang="en-US" sz="2800" dirty="0">
                <a:solidFill>
                  <a:srgbClr val="767978"/>
                </a:solidFill>
                <a:latin typeface="Graphik Regular" panose="020B0503030202060203" pitchFamily="34" charset="0"/>
              </a:rPr>
              <a:t>LINEN MANAGEMENT TIPS </a:t>
            </a:r>
            <a:r>
              <a:rPr lang="mr-IN" sz="2800" dirty="0">
                <a:solidFill>
                  <a:srgbClr val="767978"/>
                </a:solidFill>
                <a:latin typeface="Graphik Regular" panose="020B0503030202060203" pitchFamily="34" charset="0"/>
              </a:rPr>
              <a:t>–</a:t>
            </a:r>
            <a:r>
              <a:rPr lang="en-US" sz="2800" dirty="0">
                <a:solidFill>
                  <a:srgbClr val="767978"/>
                </a:solidFill>
                <a:latin typeface="Graphik Regular" panose="020B0503030202060203" pitchFamily="34" charset="0"/>
              </a:rPr>
              <a:t> BEFORE REOPENING</a:t>
            </a:r>
            <a:endParaRPr lang="en-GB" sz="2800" b="1" dirty="0">
              <a:solidFill>
                <a:srgbClr val="767978"/>
              </a:solidFill>
              <a:latin typeface="Graphik Regular" panose="020B0503030202060203" pitchFamily="34" charset="0"/>
            </a:endParaRPr>
          </a:p>
        </p:txBody>
      </p:sp>
      <p:cxnSp>
        <p:nvCxnSpPr>
          <p:cNvPr id="85" name="Straight Connector 84">
            <a:extLst>
              <a:ext uri="{FF2B5EF4-FFF2-40B4-BE49-F238E27FC236}">
                <a16:creationId xmlns="" xmlns:a16="http://schemas.microsoft.com/office/drawing/2014/main" id="{3161BD8C-7366-4FAB-A183-F748B0335338}"/>
              </a:ext>
            </a:extLst>
          </p:cNvPr>
          <p:cNvCxnSpPr>
            <a:cxnSpLocks/>
          </p:cNvCxnSpPr>
          <p:nvPr/>
        </p:nvCxnSpPr>
        <p:spPr>
          <a:xfrm>
            <a:off x="1129875" y="4469651"/>
            <a:ext cx="1899522" cy="0"/>
          </a:xfrm>
          <a:prstGeom prst="line">
            <a:avLst/>
          </a:prstGeom>
          <a:ln>
            <a:solidFill>
              <a:srgbClr val="767978"/>
            </a:solidFill>
          </a:ln>
        </p:spPr>
        <p:style>
          <a:lnRef idx="1">
            <a:schemeClr val="dk1"/>
          </a:lnRef>
          <a:fillRef idx="0">
            <a:schemeClr val="dk1"/>
          </a:fillRef>
          <a:effectRef idx="0">
            <a:schemeClr val="dk1"/>
          </a:effectRef>
          <a:fontRef idx="minor">
            <a:schemeClr val="tx1"/>
          </a:fontRef>
        </p:style>
      </p:cxnSp>
      <p:sp>
        <p:nvSpPr>
          <p:cNvPr id="89" name="Rectangle 88">
            <a:extLst>
              <a:ext uri="{FF2B5EF4-FFF2-40B4-BE49-F238E27FC236}">
                <a16:creationId xmlns="" xmlns:a16="http://schemas.microsoft.com/office/drawing/2014/main" id="{97AF2FFC-EE5A-4B34-AA9F-D4F986E63A2D}"/>
              </a:ext>
            </a:extLst>
          </p:cNvPr>
          <p:cNvSpPr/>
          <p:nvPr/>
        </p:nvSpPr>
        <p:spPr>
          <a:xfrm>
            <a:off x="738606" y="9009029"/>
            <a:ext cx="11439427" cy="276999"/>
          </a:xfrm>
          <a:prstGeom prst="rect">
            <a:avLst/>
          </a:prstGeom>
        </p:spPr>
        <p:txBody>
          <a:bodyPr wrap="square">
            <a:spAutoFit/>
          </a:bodyPr>
          <a:lstStyle/>
          <a:p>
            <a:r>
              <a:rPr lang="en-GB" sz="1200" dirty="0">
                <a:solidFill>
                  <a:srgbClr val="767978"/>
                </a:solidFill>
              </a:rPr>
              <a:t>Check PIS, SDS for detailed information http://sds.diversey.com | Use biocides safely. Always read the label and product information before use </a:t>
            </a:r>
          </a:p>
        </p:txBody>
      </p:sp>
      <p:sp>
        <p:nvSpPr>
          <p:cNvPr id="44" name="Google Shape;3772;p436"/>
          <p:cNvSpPr txBox="1"/>
          <p:nvPr/>
        </p:nvSpPr>
        <p:spPr>
          <a:xfrm>
            <a:off x="698430" y="8359679"/>
            <a:ext cx="6594312" cy="523344"/>
          </a:xfrm>
          <a:prstGeom prst="rect">
            <a:avLst/>
          </a:prstGeom>
          <a:noFill/>
          <a:ln>
            <a:noFill/>
          </a:ln>
        </p:spPr>
        <p:txBody>
          <a:bodyPr spcFirstLastPara="1" wrap="square" lIns="127995" tIns="63980" rIns="127995" bIns="63980" anchor="t" anchorCtr="0">
            <a:noAutofit/>
          </a:bodyPr>
          <a:lstStyle/>
          <a:p>
            <a:pPr lvl="0"/>
            <a:r>
              <a:rPr lang="en-US" sz="1400" i="1" dirty="0">
                <a:solidFill>
                  <a:srgbClr val="FF0000"/>
                </a:solidFill>
                <a:latin typeface="Calibri"/>
                <a:ea typeface="Calibri"/>
                <a:cs typeface="Calibri"/>
                <a:sym typeface="Calibri"/>
              </a:rPr>
              <a:t>*In COVID-19 situation, we recommend to temporarily refrain the use of these items</a:t>
            </a:r>
            <a:endParaRPr lang="en" sz="1400" i="1" dirty="0">
              <a:solidFill>
                <a:srgbClr val="FF0000"/>
              </a:solidFill>
              <a:latin typeface="Calibri"/>
              <a:ea typeface="Calibri"/>
              <a:cs typeface="Calibri"/>
              <a:sym typeface="Calibri"/>
            </a:endParaRPr>
          </a:p>
          <a:p>
            <a:r>
              <a:rPr lang="en" sz="1400" i="1" dirty="0">
                <a:solidFill>
                  <a:schemeClr val="bg1">
                    <a:lumMod val="50000"/>
                  </a:schemeClr>
                </a:solidFill>
                <a:latin typeface="Calibri"/>
                <a:ea typeface="Calibri"/>
                <a:cs typeface="Calibri"/>
                <a:sym typeface="Calibri"/>
              </a:rPr>
              <a:t>**Ask virucidal efficacy statement from your Dry Cleaning suppliers </a:t>
            </a:r>
            <a:endParaRPr sz="1960" i="1" dirty="0">
              <a:solidFill>
                <a:schemeClr val="bg1">
                  <a:lumMod val="50000"/>
                </a:schemeClr>
              </a:solidFill>
              <a:latin typeface="Calibri"/>
              <a:ea typeface="Calibri"/>
              <a:cs typeface="Calibri"/>
              <a:sym typeface="Calibri"/>
            </a:endParaRPr>
          </a:p>
        </p:txBody>
      </p:sp>
      <p:graphicFrame>
        <p:nvGraphicFramePr>
          <p:cNvPr id="45" name="Google Shape;3773;p436"/>
          <p:cNvGraphicFramePr/>
          <p:nvPr>
            <p:extLst>
              <p:ext uri="{D42A27DB-BD31-4B8C-83A1-F6EECF244321}">
                <p14:modId xmlns:p14="http://schemas.microsoft.com/office/powerpoint/2010/main" val="3865449300"/>
              </p:ext>
            </p:extLst>
          </p:nvPr>
        </p:nvGraphicFramePr>
        <p:xfrm>
          <a:off x="577976" y="2737815"/>
          <a:ext cx="11600057" cy="8866231"/>
        </p:xfrm>
        <a:graphic>
          <a:graphicData uri="http://schemas.openxmlformats.org/drawingml/2006/table">
            <a:tbl>
              <a:tblPr>
                <a:tableStyleId>{5C22544A-7EE6-4342-B048-85BDC9FD1C3A}</a:tableStyleId>
              </a:tblPr>
              <a:tblGrid>
                <a:gridCol w="2953720">
                  <a:extLst>
                    <a:ext uri="{9D8B030D-6E8A-4147-A177-3AD203B41FA5}">
                      <a16:colId xmlns="" xmlns:a16="http://schemas.microsoft.com/office/drawing/2014/main" val="20000"/>
                    </a:ext>
                  </a:extLst>
                </a:gridCol>
                <a:gridCol w="4624401">
                  <a:extLst>
                    <a:ext uri="{9D8B030D-6E8A-4147-A177-3AD203B41FA5}">
                      <a16:colId xmlns="" xmlns:a16="http://schemas.microsoft.com/office/drawing/2014/main" val="20001"/>
                    </a:ext>
                  </a:extLst>
                </a:gridCol>
                <a:gridCol w="4021936">
                  <a:extLst>
                    <a:ext uri="{9D8B030D-6E8A-4147-A177-3AD203B41FA5}">
                      <a16:colId xmlns="" xmlns:a16="http://schemas.microsoft.com/office/drawing/2014/main" val="20002"/>
                    </a:ext>
                  </a:extLst>
                </a:gridCol>
              </a:tblGrid>
              <a:tr h="384062">
                <a:tc>
                  <a:txBody>
                    <a:bodyPr/>
                    <a:lstStyle/>
                    <a:p>
                      <a:pPr marL="0" marR="0" lvl="0" indent="0" algn="l" rtl="0">
                        <a:spcBef>
                          <a:spcPts val="0"/>
                        </a:spcBef>
                        <a:spcAft>
                          <a:spcPts val="0"/>
                        </a:spcAft>
                        <a:buNone/>
                      </a:pPr>
                      <a:r>
                        <a:rPr lang="en-GB" sz="1700" b="1" u="none" strike="noStrike" cap="small" baseline="0" noProof="0" dirty="0">
                          <a:solidFill>
                            <a:schemeClr val="bg1">
                              <a:lumMod val="50000"/>
                            </a:schemeClr>
                          </a:solidFill>
                          <a:latin typeface="+mn-lt"/>
                          <a:sym typeface="Calibri"/>
                        </a:rPr>
                        <a:t>Items</a:t>
                      </a:r>
                      <a:endParaRPr lang="en-GB" sz="1700" b="1" strike="noStrike" cap="small" baseline="0" noProof="0" dirty="0">
                        <a:solidFill>
                          <a:schemeClr val="bg1">
                            <a:lumMod val="50000"/>
                          </a:schemeClr>
                        </a:solidFill>
                        <a:latin typeface="+mn-lt"/>
                        <a:ea typeface="Calibri"/>
                        <a:cs typeface="Calibri"/>
                        <a:sym typeface="Calibri"/>
                      </a:endParaRPr>
                    </a:p>
                  </a:txBody>
                  <a:tcPr marL="128030" marR="128030" marT="64015" marB="64015" anchor="ctr"/>
                </a:tc>
                <a:tc>
                  <a:txBody>
                    <a:bodyPr/>
                    <a:lstStyle/>
                    <a:p>
                      <a:r>
                        <a:rPr lang="en-US" sz="1800" cap="all" dirty="0">
                          <a:solidFill>
                            <a:schemeClr val="bg1">
                              <a:lumMod val="50000"/>
                            </a:schemeClr>
                          </a:solidFill>
                          <a:latin typeface="+mn-lt"/>
                        </a:rPr>
                        <a:t>WHAT TO DO?</a:t>
                      </a:r>
                    </a:p>
                  </a:txBody>
                  <a:tcPr marL="128030" marR="128030" marT="64015" marB="64015" anchor="ctr"/>
                </a:tc>
                <a:tc>
                  <a:txBody>
                    <a:bodyPr/>
                    <a:lstStyle/>
                    <a:p>
                      <a:pPr marL="0" marR="0" lvl="0" indent="0" algn="l" rtl="0">
                        <a:spcBef>
                          <a:spcPts val="0"/>
                        </a:spcBef>
                        <a:spcAft>
                          <a:spcPts val="0"/>
                        </a:spcAft>
                        <a:buNone/>
                      </a:pPr>
                      <a:r>
                        <a:rPr lang="en-GB" sz="1700" b="1" strike="noStrike" cap="small" baseline="0" noProof="0" dirty="0">
                          <a:solidFill>
                            <a:schemeClr val="bg1">
                              <a:lumMod val="50000"/>
                            </a:schemeClr>
                          </a:solidFill>
                          <a:latin typeface="+mn-lt"/>
                          <a:sym typeface="Calibri"/>
                        </a:rPr>
                        <a:t>Laundry Solutions</a:t>
                      </a:r>
                      <a:endParaRPr lang="en-GB" sz="1700" b="1" strike="noStrike" cap="small" baseline="0" noProof="0" dirty="0">
                        <a:solidFill>
                          <a:schemeClr val="bg1">
                            <a:lumMod val="50000"/>
                          </a:schemeClr>
                        </a:solidFill>
                        <a:latin typeface="+mn-lt"/>
                        <a:ea typeface="Calibri"/>
                        <a:cs typeface="Calibri"/>
                        <a:sym typeface="Calibri"/>
                      </a:endParaRPr>
                    </a:p>
                  </a:txBody>
                  <a:tcPr marL="128030" marR="128030" marT="64015" marB="64015" anchor="ctr"/>
                </a:tc>
                <a:extLst>
                  <a:ext uri="{0D108BD9-81ED-4DB2-BD59-A6C34878D82A}">
                    <a16:rowId xmlns="" xmlns:a16="http://schemas.microsoft.com/office/drawing/2014/main" val="10000"/>
                  </a:ext>
                </a:extLst>
              </a:tr>
              <a:tr h="1429526">
                <a:tc>
                  <a:txBody>
                    <a:bodyPr/>
                    <a:lstStyle/>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GB" sz="1400" noProof="0" dirty="0">
                          <a:solidFill>
                            <a:schemeClr val="bg1">
                              <a:lumMod val="50000"/>
                            </a:schemeClr>
                          </a:solidFill>
                          <a:latin typeface="+mn-lt"/>
                          <a:sym typeface="Calibri"/>
                        </a:rPr>
                        <a:t>Bed and bath linen</a:t>
                      </a:r>
                    </a:p>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GB" sz="1400" noProof="0" dirty="0">
                          <a:solidFill>
                            <a:schemeClr val="bg1">
                              <a:lumMod val="50000"/>
                            </a:schemeClr>
                          </a:solidFill>
                          <a:latin typeface="+mn-lt"/>
                          <a:sym typeface="Calibri"/>
                        </a:rPr>
                        <a:t>Pillow case &amp; duvet cover</a:t>
                      </a:r>
                    </a:p>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GB" sz="1400" strike="noStrike" baseline="0" noProof="0" dirty="0">
                          <a:solidFill>
                            <a:schemeClr val="bg1">
                              <a:lumMod val="50000"/>
                            </a:schemeClr>
                          </a:solidFill>
                          <a:latin typeface="+mn-lt"/>
                          <a:sym typeface="Calibri"/>
                        </a:rPr>
                        <a:t>Mattress, pillow </a:t>
                      </a:r>
                      <a:r>
                        <a:rPr lang="en-GB" sz="1400" strike="noStrike" noProof="0" dirty="0">
                          <a:solidFill>
                            <a:schemeClr val="bg1">
                              <a:lumMod val="50000"/>
                            </a:schemeClr>
                          </a:solidFill>
                          <a:latin typeface="+mn-lt"/>
                          <a:sym typeface="Calibri"/>
                        </a:rPr>
                        <a:t>and </a:t>
                      </a:r>
                      <a:r>
                        <a:rPr lang="en-GB" sz="1400" noProof="0" dirty="0">
                          <a:solidFill>
                            <a:schemeClr val="bg1">
                              <a:lumMod val="50000"/>
                            </a:schemeClr>
                          </a:solidFill>
                          <a:latin typeface="+mn-lt"/>
                          <a:sym typeface="Calibri"/>
                        </a:rPr>
                        <a:t>duvet protectors</a:t>
                      </a:r>
                    </a:p>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GB" sz="1400" noProof="0" dirty="0">
                          <a:solidFill>
                            <a:schemeClr val="bg1">
                              <a:lumMod val="50000"/>
                            </a:schemeClr>
                          </a:solidFill>
                          <a:latin typeface="+mn-lt"/>
                          <a:sym typeface="Calibri"/>
                        </a:rPr>
                        <a:t>Spa towel and F&amp;B linen</a:t>
                      </a:r>
                      <a:endParaRPr lang="en-GB" sz="1400" b="0" noProof="0" dirty="0">
                        <a:solidFill>
                          <a:schemeClr val="bg1">
                            <a:lumMod val="50000"/>
                          </a:schemeClr>
                        </a:solidFill>
                        <a:latin typeface="+mn-lt"/>
                        <a:ea typeface="Calibri"/>
                        <a:cs typeface="Calibri"/>
                        <a:sym typeface="Calibri"/>
                      </a:endParaRPr>
                    </a:p>
                  </a:txBody>
                  <a:tcPr marL="128030" marR="128030" marT="64015" marB="64015" anchor="ctr"/>
                </a:tc>
                <a:tc>
                  <a:txBody>
                    <a:bodyPr/>
                    <a:lstStyle/>
                    <a:p>
                      <a:pPr marL="257175" marR="0" lvl="0" indent="-171450" algn="l" rtl="0">
                        <a:lnSpc>
                          <a:spcPct val="100000"/>
                        </a:lnSpc>
                        <a:spcBef>
                          <a:spcPts val="0"/>
                        </a:spcBef>
                        <a:spcAft>
                          <a:spcPts val="0"/>
                        </a:spcAft>
                        <a:buClr>
                          <a:schemeClr val="dk1"/>
                        </a:buClr>
                        <a:buSzPct val="83000"/>
                        <a:buFont typeface="Arial" panose="020B0604020202020204" pitchFamily="34" charset="0"/>
                        <a:buChar char="•"/>
                      </a:pPr>
                      <a:r>
                        <a:rPr lang="en-GB" sz="1400" noProof="0" dirty="0">
                          <a:solidFill>
                            <a:schemeClr val="bg1">
                              <a:lumMod val="50000"/>
                            </a:schemeClr>
                          </a:solidFill>
                          <a:latin typeface="+mn-lt"/>
                          <a:sym typeface="Calibri"/>
                        </a:rPr>
                        <a:t>Wash all linen, including linen from storage rooms</a:t>
                      </a:r>
                    </a:p>
                    <a:p>
                      <a:pPr marL="257175" marR="0" lvl="0" indent="-171450" algn="l" defTabSz="914400" rtl="0" eaLnBrk="1" fontAlgn="auto" latinLnBrk="0" hangingPunct="1">
                        <a:lnSpc>
                          <a:spcPct val="100000"/>
                        </a:lnSpc>
                        <a:spcBef>
                          <a:spcPts val="0"/>
                        </a:spcBef>
                        <a:spcAft>
                          <a:spcPts val="0"/>
                        </a:spcAft>
                        <a:buClr>
                          <a:schemeClr val="dk1"/>
                        </a:buClr>
                        <a:buSzPct val="83000"/>
                        <a:buFont typeface="Arial" panose="020B0604020202020204" pitchFamily="34" charset="0"/>
                        <a:buChar char="•"/>
                        <a:tabLst/>
                        <a:defRPr/>
                      </a:pPr>
                      <a:r>
                        <a:rPr lang="en-GB" sz="1400" noProof="0" dirty="0">
                          <a:solidFill>
                            <a:schemeClr val="bg1">
                              <a:lumMod val="50000"/>
                            </a:schemeClr>
                          </a:solidFill>
                          <a:latin typeface="+mn-lt"/>
                          <a:sym typeface="Calibri"/>
                        </a:rPr>
                        <a:t>Always check care labels</a:t>
                      </a:r>
                      <a:endParaRPr lang="en-GB" sz="1400" noProof="0" dirty="0">
                        <a:solidFill>
                          <a:schemeClr val="bg1">
                            <a:lumMod val="50000"/>
                          </a:schemeClr>
                        </a:solidFill>
                        <a:latin typeface="+mn-lt"/>
                      </a:endParaRPr>
                    </a:p>
                  </a:txBody>
                  <a:tcPr marL="0" marR="0" marT="0" marB="0" anchor="ctr"/>
                </a:tc>
                <a:tc>
                  <a:txBody>
                    <a:bodyPr/>
                    <a:lstStyle/>
                    <a:p>
                      <a:pPr marL="171450" marR="0" lvl="0" indent="-171450" algn="l" rtl="0">
                        <a:lnSpc>
                          <a:spcPct val="100000"/>
                        </a:lnSpc>
                        <a:spcBef>
                          <a:spcPts val="0"/>
                        </a:spcBef>
                        <a:spcAft>
                          <a:spcPts val="0"/>
                        </a:spcAft>
                        <a:buClr>
                          <a:schemeClr val="dk1"/>
                        </a:buClr>
                        <a:buSzPct val="83000"/>
                        <a:buFont typeface="Arial" panose="020B0604020202020204" pitchFamily="34" charset="0"/>
                        <a:buChar char="•"/>
                      </a:pPr>
                      <a:r>
                        <a:rPr lang="en-GB" sz="1400" noProof="0" dirty="0">
                          <a:solidFill>
                            <a:schemeClr val="bg1">
                              <a:lumMod val="50000"/>
                            </a:schemeClr>
                          </a:solidFill>
                          <a:latin typeface="+mn-lt"/>
                          <a:sym typeface="Calibri"/>
                        </a:rPr>
                        <a:t>Follow best recommended Clax disinfection program based on linen</a:t>
                      </a:r>
                      <a:r>
                        <a:rPr lang="en-GB" sz="1400" baseline="0" noProof="0" dirty="0">
                          <a:solidFill>
                            <a:schemeClr val="bg1">
                              <a:lumMod val="50000"/>
                            </a:schemeClr>
                          </a:solidFill>
                          <a:latin typeface="+mn-lt"/>
                          <a:sym typeface="Calibri"/>
                        </a:rPr>
                        <a:t> supplier’s recommendations</a:t>
                      </a:r>
                      <a:endParaRPr lang="en-GB" sz="1400" noProof="0" dirty="0">
                        <a:solidFill>
                          <a:schemeClr val="bg1">
                            <a:lumMod val="50000"/>
                          </a:schemeClr>
                        </a:solidFill>
                        <a:latin typeface="+mn-lt"/>
                        <a:ea typeface="Calibri"/>
                        <a:cs typeface="Calibri"/>
                        <a:sym typeface="Calibri"/>
                      </a:endParaRPr>
                    </a:p>
                  </a:txBody>
                  <a:tcPr marL="128030" marR="128030" marT="64015" marB="64015" anchor="ctr"/>
                </a:tc>
                <a:extLst>
                  <a:ext uri="{0D108BD9-81ED-4DB2-BD59-A6C34878D82A}">
                    <a16:rowId xmlns="" xmlns:a16="http://schemas.microsoft.com/office/drawing/2014/main" val="10001"/>
                  </a:ext>
                </a:extLst>
              </a:tr>
              <a:tr h="1201231">
                <a:tc>
                  <a:txBody>
                    <a:bodyPr/>
                    <a:lstStyle/>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GB" sz="1400" noProof="0" dirty="0">
                          <a:solidFill>
                            <a:schemeClr val="bg1">
                              <a:lumMod val="50000"/>
                            </a:schemeClr>
                          </a:solidFill>
                          <a:latin typeface="+mn-lt"/>
                          <a:sym typeface="Calibri"/>
                        </a:rPr>
                        <a:t>Curtains (cotton / synthetic)</a:t>
                      </a:r>
                      <a:endParaRPr lang="en-GB" sz="3500" noProof="0" dirty="0">
                        <a:solidFill>
                          <a:schemeClr val="bg1">
                            <a:lumMod val="50000"/>
                          </a:schemeClr>
                        </a:solidFill>
                        <a:latin typeface="+mn-lt"/>
                      </a:endParaRPr>
                    </a:p>
                    <a:p>
                      <a:pPr marL="180975" marR="0" lvl="0" indent="-180975" algn="l" defTabSz="914400" rtl="0" eaLnBrk="1" fontAlgn="auto" latinLnBrk="0" hangingPunct="1">
                        <a:lnSpc>
                          <a:spcPct val="107000"/>
                        </a:lnSpc>
                        <a:spcBef>
                          <a:spcPts val="0"/>
                        </a:spcBef>
                        <a:spcAft>
                          <a:spcPts val="300"/>
                        </a:spcAft>
                        <a:buClrTx/>
                        <a:buSzPct val="83000"/>
                        <a:buFont typeface="Wingdings" panose="05000000000000000000" pitchFamily="2" charset="2"/>
                        <a:buChar char="ü"/>
                        <a:tabLst/>
                        <a:defRPr/>
                      </a:pPr>
                      <a:r>
                        <a:rPr lang="en-GB" sz="1400" noProof="0" dirty="0">
                          <a:solidFill>
                            <a:schemeClr val="bg1">
                              <a:lumMod val="50000"/>
                            </a:schemeClr>
                          </a:solidFill>
                          <a:latin typeface="+mn-lt"/>
                          <a:sym typeface="Calibri"/>
                        </a:rPr>
                        <a:t>Sofa</a:t>
                      </a:r>
                      <a:r>
                        <a:rPr lang="en-GB" sz="1400" baseline="0" noProof="0" dirty="0">
                          <a:solidFill>
                            <a:schemeClr val="bg1">
                              <a:lumMod val="50000"/>
                            </a:schemeClr>
                          </a:solidFill>
                          <a:latin typeface="+mn-lt"/>
                          <a:sym typeface="Calibri"/>
                        </a:rPr>
                        <a:t> covers</a:t>
                      </a:r>
                      <a:endParaRPr lang="en-GB" sz="1400" noProof="0" dirty="0">
                        <a:solidFill>
                          <a:schemeClr val="bg1">
                            <a:lumMod val="50000"/>
                          </a:schemeClr>
                        </a:solidFill>
                        <a:latin typeface="+mn-lt"/>
                        <a:sym typeface="Calibri"/>
                      </a:endParaRPr>
                    </a:p>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GB" sz="1400" noProof="0" dirty="0">
                          <a:solidFill>
                            <a:schemeClr val="bg1">
                              <a:lumMod val="50000"/>
                            </a:schemeClr>
                          </a:solidFill>
                          <a:latin typeface="+mn-lt"/>
                          <a:sym typeface="Calibri"/>
                        </a:rPr>
                        <a:t>Cover of decoration pillows*</a:t>
                      </a:r>
                      <a:endParaRPr lang="en-GB" sz="3500" noProof="0" dirty="0">
                        <a:solidFill>
                          <a:schemeClr val="bg1">
                            <a:lumMod val="50000"/>
                          </a:schemeClr>
                        </a:solidFill>
                        <a:latin typeface="+mn-lt"/>
                      </a:endParaRPr>
                    </a:p>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GB" sz="1400" noProof="0" dirty="0">
                          <a:solidFill>
                            <a:schemeClr val="bg1">
                              <a:lumMod val="50000"/>
                            </a:schemeClr>
                          </a:solidFill>
                          <a:latin typeface="+mn-lt"/>
                          <a:sym typeface="Calibri"/>
                        </a:rPr>
                        <a:t>Bed skirts*</a:t>
                      </a:r>
                      <a:endParaRPr lang="en-GB" sz="1400" b="0" noProof="0" dirty="0">
                        <a:solidFill>
                          <a:schemeClr val="bg1">
                            <a:lumMod val="50000"/>
                          </a:schemeClr>
                        </a:solidFill>
                        <a:latin typeface="+mn-lt"/>
                        <a:ea typeface="Calibri"/>
                        <a:cs typeface="Calibri"/>
                        <a:sym typeface="Calibri"/>
                      </a:endParaRPr>
                    </a:p>
                  </a:txBody>
                  <a:tcPr marL="128030" marR="128030" marT="64015" marB="64015" anchor="ctr"/>
                </a:tc>
                <a:tc>
                  <a:txBody>
                    <a:bodyPr/>
                    <a:lstStyle/>
                    <a:p>
                      <a:pPr marL="257175" marR="0" lvl="0" indent="-171450" algn="l" rtl="0">
                        <a:lnSpc>
                          <a:spcPct val="107000"/>
                        </a:lnSpc>
                        <a:spcBef>
                          <a:spcPts val="0"/>
                        </a:spcBef>
                        <a:spcAft>
                          <a:spcPts val="0"/>
                        </a:spcAft>
                        <a:buClr>
                          <a:schemeClr val="dk1"/>
                        </a:buClr>
                        <a:buSzPct val="83000"/>
                        <a:buFont typeface="Arial" panose="020B0604020202020204" pitchFamily="34" charset="0"/>
                        <a:buChar char="•"/>
                      </a:pPr>
                      <a:r>
                        <a:rPr lang="en-GB" sz="1400" noProof="0" dirty="0">
                          <a:solidFill>
                            <a:schemeClr val="bg1">
                              <a:lumMod val="50000"/>
                            </a:schemeClr>
                          </a:solidFill>
                          <a:latin typeface="+mn-lt"/>
                          <a:sym typeface="Calibri"/>
                        </a:rPr>
                        <a:t>Always check care labels</a:t>
                      </a:r>
                      <a:endParaRPr lang="en-GB" sz="3500" noProof="0" dirty="0">
                        <a:solidFill>
                          <a:schemeClr val="bg1">
                            <a:lumMod val="50000"/>
                          </a:schemeClr>
                        </a:solidFill>
                        <a:latin typeface="+mn-lt"/>
                      </a:endParaRPr>
                    </a:p>
                  </a:txBody>
                  <a:tcPr marL="0" marR="0" marT="0" marB="0" anchor="ctr"/>
                </a:tc>
                <a:tc>
                  <a:txBody>
                    <a:bodyPr/>
                    <a:lstStyle/>
                    <a:p>
                      <a:pPr marL="171450" marR="0" lvl="0" indent="-171450" algn="l" rtl="0">
                        <a:lnSpc>
                          <a:spcPct val="100000"/>
                        </a:lnSpc>
                        <a:spcBef>
                          <a:spcPts val="0"/>
                        </a:spcBef>
                        <a:spcAft>
                          <a:spcPts val="0"/>
                        </a:spcAft>
                        <a:buClr>
                          <a:schemeClr val="dk1"/>
                        </a:buClr>
                        <a:buSzPct val="83000"/>
                        <a:buFont typeface="Arial" panose="020B0604020202020204" pitchFamily="34" charset="0"/>
                        <a:buChar char="•"/>
                      </a:pPr>
                      <a:r>
                        <a:rPr lang="en-GB" sz="1400" noProof="0" dirty="0">
                          <a:solidFill>
                            <a:schemeClr val="bg1">
                              <a:lumMod val="50000"/>
                            </a:schemeClr>
                          </a:solidFill>
                          <a:latin typeface="+mn-lt"/>
                          <a:sym typeface="Calibri"/>
                        </a:rPr>
                        <a:t>Follow best recommended Clax</a:t>
                      </a:r>
                      <a:r>
                        <a:rPr lang="en-GB" sz="1400" strike="noStrike" noProof="0" dirty="0">
                          <a:solidFill>
                            <a:schemeClr val="bg1">
                              <a:lumMod val="50000"/>
                            </a:schemeClr>
                          </a:solidFill>
                          <a:latin typeface="+mn-lt"/>
                          <a:sym typeface="Calibri"/>
                        </a:rPr>
                        <a:t> disinfection </a:t>
                      </a:r>
                      <a:r>
                        <a:rPr lang="en-GB" sz="1400" noProof="0" dirty="0">
                          <a:solidFill>
                            <a:schemeClr val="bg1">
                              <a:lumMod val="50000"/>
                            </a:schemeClr>
                          </a:solidFill>
                          <a:latin typeface="+mn-lt"/>
                          <a:sym typeface="Calibri"/>
                        </a:rPr>
                        <a:t>program based on linen</a:t>
                      </a:r>
                      <a:r>
                        <a:rPr lang="en-GB" sz="1400" baseline="0" noProof="0" dirty="0">
                          <a:solidFill>
                            <a:schemeClr val="bg1">
                              <a:lumMod val="50000"/>
                            </a:schemeClr>
                          </a:solidFill>
                          <a:latin typeface="+mn-lt"/>
                          <a:sym typeface="Calibri"/>
                        </a:rPr>
                        <a:t> supplier’s recommendations</a:t>
                      </a:r>
                    </a:p>
                    <a:p>
                      <a:pPr marL="171450" marR="0" lvl="0" indent="-171450" algn="l" rtl="0">
                        <a:lnSpc>
                          <a:spcPct val="100000"/>
                        </a:lnSpc>
                        <a:spcBef>
                          <a:spcPts val="0"/>
                        </a:spcBef>
                        <a:spcAft>
                          <a:spcPts val="0"/>
                        </a:spcAft>
                        <a:buClr>
                          <a:schemeClr val="dk1"/>
                        </a:buClr>
                        <a:buSzPct val="83000"/>
                        <a:buFont typeface="Arial" panose="020B0604020202020204" pitchFamily="34" charset="0"/>
                        <a:buChar char="•"/>
                      </a:pPr>
                      <a:r>
                        <a:rPr lang="en-GB" sz="1400" noProof="0" dirty="0">
                          <a:solidFill>
                            <a:schemeClr val="bg1">
                              <a:lumMod val="50000"/>
                            </a:schemeClr>
                          </a:solidFill>
                          <a:latin typeface="+mn-lt"/>
                          <a:sym typeface="Calibri"/>
                        </a:rPr>
                        <a:t>Dry Cleaning is an alternative option**</a:t>
                      </a:r>
                      <a:endParaRPr lang="en-GB" sz="1400" noProof="0" dirty="0">
                        <a:solidFill>
                          <a:schemeClr val="bg1">
                            <a:lumMod val="50000"/>
                          </a:schemeClr>
                        </a:solidFill>
                        <a:latin typeface="+mn-lt"/>
                        <a:ea typeface="Calibri"/>
                        <a:cs typeface="Calibri"/>
                        <a:sym typeface="Calibri"/>
                      </a:endParaRPr>
                    </a:p>
                  </a:txBody>
                  <a:tcPr marL="128030" marR="128030" marT="64015" marB="64015" anchor="ctr"/>
                </a:tc>
                <a:extLst>
                  <a:ext uri="{0D108BD9-81ED-4DB2-BD59-A6C34878D82A}">
                    <a16:rowId xmlns="" xmlns:a16="http://schemas.microsoft.com/office/drawing/2014/main" val="10002"/>
                  </a:ext>
                </a:extLst>
              </a:tr>
              <a:tr h="715772">
                <a:tc>
                  <a:txBody>
                    <a:bodyPr/>
                    <a:lstStyle/>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GB" sz="1400" noProof="0" dirty="0">
                          <a:solidFill>
                            <a:schemeClr val="bg1">
                              <a:lumMod val="50000"/>
                            </a:schemeClr>
                          </a:solidFill>
                          <a:latin typeface="+mn-lt"/>
                          <a:sym typeface="Calibri"/>
                        </a:rPr>
                        <a:t>Blankets*</a:t>
                      </a:r>
                      <a:endParaRPr lang="en-GB" sz="3500" b="0" noProof="0" dirty="0">
                        <a:solidFill>
                          <a:schemeClr val="bg1">
                            <a:lumMod val="50000"/>
                          </a:schemeClr>
                        </a:solidFill>
                        <a:latin typeface="+mn-lt"/>
                      </a:endParaRPr>
                    </a:p>
                  </a:txBody>
                  <a:tcPr marL="128030" marR="128030" marT="64015" marB="64015" anchor="ctr"/>
                </a:tc>
                <a:tc>
                  <a:txBody>
                    <a:bodyPr/>
                    <a:lstStyle/>
                    <a:p>
                      <a:pPr marL="257175" marR="0" lvl="0" indent="-171450" algn="l" defTabSz="914400" rtl="0" eaLnBrk="1" fontAlgn="auto" latinLnBrk="0" hangingPunct="1">
                        <a:lnSpc>
                          <a:spcPct val="100000"/>
                        </a:lnSpc>
                        <a:spcBef>
                          <a:spcPts val="0"/>
                        </a:spcBef>
                        <a:spcAft>
                          <a:spcPts val="0"/>
                        </a:spcAft>
                        <a:buClr>
                          <a:schemeClr val="dk1"/>
                        </a:buClr>
                        <a:buSzPct val="83000"/>
                        <a:buFont typeface="Arial" panose="020B0604020202020204" pitchFamily="34" charset="0"/>
                        <a:buChar char="•"/>
                        <a:tabLst/>
                        <a:defRPr/>
                      </a:pPr>
                      <a:r>
                        <a:rPr lang="en-GB" sz="1400" u="none" strike="noStrike" cap="none" noProof="0" dirty="0">
                          <a:solidFill>
                            <a:schemeClr val="bg1">
                              <a:lumMod val="50000"/>
                            </a:schemeClr>
                          </a:solidFill>
                          <a:latin typeface="+mn-lt"/>
                          <a:sym typeface="Calibri"/>
                        </a:rPr>
                        <a:t>Always check care labels </a:t>
                      </a:r>
                    </a:p>
                    <a:p>
                      <a:pPr marL="257175" marR="0" lvl="0" indent="-171450" algn="l" defTabSz="914400" rtl="0" eaLnBrk="1" fontAlgn="auto" latinLnBrk="0" hangingPunct="1">
                        <a:lnSpc>
                          <a:spcPct val="100000"/>
                        </a:lnSpc>
                        <a:spcBef>
                          <a:spcPts val="0"/>
                        </a:spcBef>
                        <a:spcAft>
                          <a:spcPts val="0"/>
                        </a:spcAft>
                        <a:buClr>
                          <a:schemeClr val="dk1"/>
                        </a:buClr>
                        <a:buSzPct val="83000"/>
                        <a:buFont typeface="Arial" panose="020B0604020202020204" pitchFamily="34" charset="0"/>
                        <a:buChar char="•"/>
                        <a:tabLst/>
                        <a:defRPr/>
                      </a:pPr>
                      <a:r>
                        <a:rPr lang="en-GB" sz="1400" u="none" strike="noStrike" cap="none" noProof="0" dirty="0">
                          <a:solidFill>
                            <a:schemeClr val="bg1">
                              <a:lumMod val="50000"/>
                            </a:schemeClr>
                          </a:solidFill>
                          <a:latin typeface="+mn-lt"/>
                          <a:sym typeface="Calibri"/>
                        </a:rPr>
                        <a:t>Put in linen bags and securely seal the bags</a:t>
                      </a:r>
                      <a:r>
                        <a:rPr lang="en-GB" sz="1400" u="none" strike="noStrike" cap="none" baseline="0" noProof="0" dirty="0">
                          <a:solidFill>
                            <a:schemeClr val="bg1">
                              <a:lumMod val="50000"/>
                            </a:schemeClr>
                          </a:solidFill>
                          <a:latin typeface="+mn-lt"/>
                          <a:sym typeface="Calibri"/>
                        </a:rPr>
                        <a:t> </a:t>
                      </a:r>
                      <a:r>
                        <a:rPr lang="en-GB" sz="1400" u="none" strike="noStrike" cap="none" noProof="0" dirty="0">
                          <a:solidFill>
                            <a:schemeClr val="bg1">
                              <a:lumMod val="50000"/>
                            </a:schemeClr>
                          </a:solidFill>
                          <a:latin typeface="+mn-lt"/>
                          <a:sym typeface="Calibri"/>
                        </a:rPr>
                        <a:t>for 4 days and perform regular washing process after.</a:t>
                      </a:r>
                      <a:endParaRPr lang="en-GB" sz="1400" b="0" i="0" u="none" strike="noStrike" cap="none" noProof="0" dirty="0">
                        <a:solidFill>
                          <a:schemeClr val="bg1">
                            <a:lumMod val="50000"/>
                          </a:schemeClr>
                        </a:solidFill>
                        <a:latin typeface="+mn-lt"/>
                        <a:ea typeface="Calibri"/>
                        <a:cs typeface="Calibri"/>
                        <a:sym typeface="Calibri"/>
                      </a:endParaRPr>
                    </a:p>
                  </a:txBody>
                  <a:tcPr marL="0" marR="0" marT="0" marB="0" anchor="ctr"/>
                </a:tc>
                <a:tc>
                  <a:txBody>
                    <a:bodyPr/>
                    <a:lstStyle/>
                    <a:p>
                      <a:pPr marL="171450" marR="0" lvl="0" indent="-171450" algn="l" rtl="0">
                        <a:lnSpc>
                          <a:spcPct val="100000"/>
                        </a:lnSpc>
                        <a:spcBef>
                          <a:spcPts val="0"/>
                        </a:spcBef>
                        <a:spcAft>
                          <a:spcPts val="0"/>
                        </a:spcAft>
                        <a:buClr>
                          <a:schemeClr val="dk1"/>
                        </a:buClr>
                        <a:buSzPct val="83000"/>
                        <a:buFont typeface="Arial" panose="020B0604020202020204" pitchFamily="34" charset="0"/>
                        <a:buChar char="•"/>
                      </a:pPr>
                      <a:r>
                        <a:rPr lang="en-GB" sz="1400" noProof="0" dirty="0">
                          <a:solidFill>
                            <a:schemeClr val="bg1">
                              <a:lumMod val="50000"/>
                            </a:schemeClr>
                          </a:solidFill>
                          <a:latin typeface="+mn-lt"/>
                          <a:sym typeface="Calibri"/>
                        </a:rPr>
                        <a:t>Follow best recommended Clax standard</a:t>
                      </a:r>
                      <a:r>
                        <a:rPr lang="en-GB" sz="1400" baseline="0" noProof="0" dirty="0">
                          <a:solidFill>
                            <a:schemeClr val="bg1">
                              <a:lumMod val="50000"/>
                            </a:schemeClr>
                          </a:solidFill>
                          <a:latin typeface="+mn-lt"/>
                          <a:sym typeface="Calibri"/>
                        </a:rPr>
                        <a:t> </a:t>
                      </a:r>
                      <a:r>
                        <a:rPr lang="en-GB" sz="1400" noProof="0" dirty="0">
                          <a:solidFill>
                            <a:schemeClr val="bg1">
                              <a:lumMod val="50000"/>
                            </a:schemeClr>
                          </a:solidFill>
                          <a:latin typeface="+mn-lt"/>
                          <a:sym typeface="Calibri"/>
                        </a:rPr>
                        <a:t>program based on linen</a:t>
                      </a:r>
                      <a:r>
                        <a:rPr lang="en-GB" sz="1400" baseline="0" noProof="0" dirty="0">
                          <a:solidFill>
                            <a:schemeClr val="bg1">
                              <a:lumMod val="50000"/>
                            </a:schemeClr>
                          </a:solidFill>
                          <a:latin typeface="+mn-lt"/>
                          <a:sym typeface="Calibri"/>
                        </a:rPr>
                        <a:t> supplier’s recommendations</a:t>
                      </a:r>
                      <a:endParaRPr lang="en-GB" sz="1400" noProof="0" dirty="0">
                        <a:solidFill>
                          <a:schemeClr val="bg1">
                            <a:lumMod val="50000"/>
                          </a:schemeClr>
                        </a:solidFill>
                        <a:latin typeface="+mn-lt"/>
                        <a:ea typeface="Calibri"/>
                        <a:cs typeface="Calibri"/>
                        <a:sym typeface="Calibri"/>
                      </a:endParaRPr>
                    </a:p>
                  </a:txBody>
                  <a:tcPr marL="128030" marR="128030" marT="64015" marB="64015" anchor="ctr"/>
                </a:tc>
                <a:extLst>
                  <a:ext uri="{0D108BD9-81ED-4DB2-BD59-A6C34878D82A}">
                    <a16:rowId xmlns="" xmlns:a16="http://schemas.microsoft.com/office/drawing/2014/main" val="10003"/>
                  </a:ext>
                </a:extLst>
              </a:tr>
              <a:tr h="768110">
                <a:tc>
                  <a:txBody>
                    <a:bodyPr/>
                    <a:lstStyle/>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GB" sz="1400" noProof="0" dirty="0">
                          <a:solidFill>
                            <a:schemeClr val="bg1">
                              <a:lumMod val="50000"/>
                            </a:schemeClr>
                          </a:solidFill>
                          <a:latin typeface="+mn-lt"/>
                          <a:sym typeface="Calibri"/>
                        </a:rPr>
                        <a:t>Staff uniforms</a:t>
                      </a:r>
                      <a:endParaRPr lang="en-GB" sz="1400" b="0" strike="sngStrike" noProof="0" dirty="0">
                        <a:solidFill>
                          <a:schemeClr val="bg1">
                            <a:lumMod val="50000"/>
                          </a:schemeClr>
                        </a:solidFill>
                        <a:latin typeface="+mn-lt"/>
                        <a:ea typeface="Calibri"/>
                        <a:cs typeface="Calibri"/>
                        <a:sym typeface="Calibri"/>
                      </a:endParaRPr>
                    </a:p>
                  </a:txBody>
                  <a:tcPr marL="128030" marR="128030" marT="64015" marB="64015" anchor="ctr"/>
                </a:tc>
                <a:tc>
                  <a:txBody>
                    <a:bodyPr/>
                    <a:lstStyle/>
                    <a:p>
                      <a:pPr marL="257175" marR="0" lvl="0" indent="-171450" algn="l" rtl="0">
                        <a:lnSpc>
                          <a:spcPct val="100000"/>
                        </a:lnSpc>
                        <a:spcBef>
                          <a:spcPts val="0"/>
                        </a:spcBef>
                        <a:spcAft>
                          <a:spcPts val="0"/>
                        </a:spcAft>
                        <a:buClr>
                          <a:schemeClr val="dk1"/>
                        </a:buClr>
                        <a:buSzPct val="83000"/>
                        <a:buFont typeface="Arial" panose="020B0604020202020204" pitchFamily="34" charset="0"/>
                        <a:buChar char="•"/>
                      </a:pPr>
                      <a:r>
                        <a:rPr lang="en-GB" sz="1400" u="none" strike="noStrike" cap="none" noProof="0" dirty="0">
                          <a:solidFill>
                            <a:schemeClr val="bg1">
                              <a:lumMod val="50000"/>
                            </a:schemeClr>
                          </a:solidFill>
                          <a:latin typeface="+mn-lt"/>
                          <a:sym typeface="Calibri"/>
                        </a:rPr>
                        <a:t>Always check care labels </a:t>
                      </a:r>
                      <a:endParaRPr lang="en-GB" sz="1400" b="0" i="0" u="none" strike="noStrike" cap="none" noProof="0" dirty="0">
                        <a:solidFill>
                          <a:schemeClr val="bg1">
                            <a:lumMod val="50000"/>
                          </a:schemeClr>
                        </a:solidFill>
                        <a:latin typeface="+mn-lt"/>
                        <a:ea typeface="Calibri"/>
                        <a:cs typeface="Calibri"/>
                        <a:sym typeface="Calibri"/>
                      </a:endParaRPr>
                    </a:p>
                  </a:txBody>
                  <a:tcPr marL="0" marR="0" marT="0" marB="0" anchor="ctr"/>
                </a:tc>
                <a:tc>
                  <a:txBody>
                    <a:bodyPr/>
                    <a:lstStyle/>
                    <a:p>
                      <a:pPr marL="171450" marR="0" lvl="0" indent="-171450" algn="l" rtl="0">
                        <a:lnSpc>
                          <a:spcPct val="100000"/>
                        </a:lnSpc>
                        <a:spcBef>
                          <a:spcPts val="0"/>
                        </a:spcBef>
                        <a:spcAft>
                          <a:spcPts val="0"/>
                        </a:spcAft>
                        <a:buClr>
                          <a:schemeClr val="dk1"/>
                        </a:buClr>
                        <a:buSzPct val="83000"/>
                        <a:buFont typeface="Arial" panose="020B0604020202020204" pitchFamily="34" charset="0"/>
                        <a:buChar char="•"/>
                      </a:pPr>
                      <a:r>
                        <a:rPr lang="en-GB" sz="1400" noProof="0" dirty="0">
                          <a:solidFill>
                            <a:schemeClr val="bg1">
                              <a:lumMod val="50000"/>
                            </a:schemeClr>
                          </a:solidFill>
                          <a:latin typeface="+mn-lt"/>
                          <a:sym typeface="Calibri"/>
                        </a:rPr>
                        <a:t>Follow best recommended Clax disinfection program based on linen</a:t>
                      </a:r>
                      <a:r>
                        <a:rPr lang="en-GB" sz="1400" baseline="0" noProof="0" dirty="0">
                          <a:solidFill>
                            <a:schemeClr val="bg1">
                              <a:lumMod val="50000"/>
                            </a:schemeClr>
                          </a:solidFill>
                          <a:latin typeface="+mn-lt"/>
                          <a:sym typeface="Calibri"/>
                        </a:rPr>
                        <a:t> supplier’s recommendations</a:t>
                      </a:r>
                    </a:p>
                    <a:p>
                      <a:pPr marL="171450" marR="0" lvl="0" indent="-171450" algn="l" defTabSz="914400" rtl="0" eaLnBrk="1" fontAlgn="auto" latinLnBrk="0" hangingPunct="1">
                        <a:lnSpc>
                          <a:spcPct val="100000"/>
                        </a:lnSpc>
                        <a:spcBef>
                          <a:spcPts val="0"/>
                        </a:spcBef>
                        <a:spcAft>
                          <a:spcPts val="0"/>
                        </a:spcAft>
                        <a:buClr>
                          <a:schemeClr val="dk1"/>
                        </a:buClr>
                        <a:buSzPct val="83000"/>
                        <a:buFont typeface="Arial" panose="020B0604020202020204" pitchFamily="34" charset="0"/>
                        <a:buChar char="•"/>
                        <a:tabLst/>
                        <a:defRPr/>
                      </a:pPr>
                      <a:r>
                        <a:rPr lang="en-GB" sz="1400" noProof="0" dirty="0">
                          <a:solidFill>
                            <a:schemeClr val="bg1">
                              <a:lumMod val="50000"/>
                            </a:schemeClr>
                          </a:solidFill>
                          <a:latin typeface="+mn-lt"/>
                          <a:sym typeface="Calibri"/>
                        </a:rPr>
                        <a:t>Dry Cleaning is an alternative option**</a:t>
                      </a:r>
                      <a:endParaRPr lang="en-GB" sz="1400" noProof="0" dirty="0">
                        <a:solidFill>
                          <a:schemeClr val="bg1">
                            <a:lumMod val="50000"/>
                          </a:schemeClr>
                        </a:solidFill>
                        <a:latin typeface="+mn-lt"/>
                        <a:ea typeface="Calibri"/>
                        <a:cs typeface="Calibri"/>
                        <a:sym typeface="Calibri"/>
                      </a:endParaRPr>
                    </a:p>
                  </a:txBody>
                  <a:tcPr marL="128030" marR="128030" marT="64015" marB="64015" anchor="ctr"/>
                </a:tc>
                <a:extLst>
                  <a:ext uri="{0D108BD9-81ED-4DB2-BD59-A6C34878D82A}">
                    <a16:rowId xmlns="" xmlns:a16="http://schemas.microsoft.com/office/drawing/2014/main" val="10004"/>
                  </a:ext>
                </a:extLst>
              </a:tr>
              <a:tr h="627036">
                <a:tc>
                  <a:txBody>
                    <a:bodyPr/>
                    <a:lstStyle/>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GB" sz="1400" u="none" strike="noStrike" cap="none" noProof="0" dirty="0">
                          <a:solidFill>
                            <a:schemeClr val="bg1">
                              <a:lumMod val="50000"/>
                            </a:schemeClr>
                          </a:solidFill>
                          <a:latin typeface="+mn-lt"/>
                          <a:sym typeface="Calibri"/>
                        </a:rPr>
                        <a:t>Mattress – Sofa</a:t>
                      </a:r>
                      <a:endParaRPr lang="en-GB" sz="1400" b="0" i="0" u="none" strike="noStrike" cap="none" noProof="0" dirty="0">
                        <a:solidFill>
                          <a:schemeClr val="bg1">
                            <a:lumMod val="50000"/>
                          </a:schemeClr>
                        </a:solidFill>
                        <a:latin typeface="+mn-lt"/>
                        <a:ea typeface="Calibri"/>
                        <a:cs typeface="Calibri"/>
                        <a:sym typeface="Calibri"/>
                      </a:endParaRPr>
                    </a:p>
                  </a:txBody>
                  <a:tcPr marL="128030" marR="128030" marT="64015" marB="64015" anchor="ctr"/>
                </a:tc>
                <a:tc>
                  <a:txBody>
                    <a:bodyPr/>
                    <a:lstStyle/>
                    <a:p>
                      <a:pPr marL="257175" marR="0" lvl="0" indent="-171450" algn="l" rtl="0">
                        <a:lnSpc>
                          <a:spcPct val="100000"/>
                        </a:lnSpc>
                        <a:spcBef>
                          <a:spcPts val="0"/>
                        </a:spcBef>
                        <a:spcAft>
                          <a:spcPts val="0"/>
                        </a:spcAft>
                        <a:buClr>
                          <a:schemeClr val="dk1"/>
                        </a:buClr>
                        <a:buSzPct val="83000"/>
                        <a:buFont typeface="Arial" panose="020B0604020202020204" pitchFamily="34" charset="0"/>
                        <a:buChar char="•"/>
                      </a:pPr>
                      <a:r>
                        <a:rPr lang="en-GB" sz="1400" u="none" strike="noStrike" cap="none" noProof="0" dirty="0">
                          <a:solidFill>
                            <a:schemeClr val="bg1">
                              <a:lumMod val="50000"/>
                            </a:schemeClr>
                          </a:solidFill>
                          <a:latin typeface="+mn-lt"/>
                          <a:sym typeface="Calibri"/>
                        </a:rPr>
                        <a:t>Refer to in-room</a:t>
                      </a:r>
                      <a:r>
                        <a:rPr lang="en-GB" sz="1400" u="none" strike="noStrike" cap="none" baseline="0" noProof="0" dirty="0">
                          <a:solidFill>
                            <a:schemeClr val="bg1">
                              <a:lumMod val="50000"/>
                            </a:schemeClr>
                          </a:solidFill>
                          <a:latin typeface="+mn-lt"/>
                          <a:sym typeface="Calibri"/>
                        </a:rPr>
                        <a:t> cleaning guidelines</a:t>
                      </a:r>
                      <a:endParaRPr lang="en-GB" sz="1400" b="0" i="0" u="none" strike="noStrike" cap="none" noProof="0" dirty="0">
                        <a:solidFill>
                          <a:schemeClr val="bg1">
                            <a:lumMod val="50000"/>
                          </a:schemeClr>
                        </a:solidFill>
                        <a:latin typeface="+mn-lt"/>
                        <a:ea typeface="Calibri"/>
                        <a:cs typeface="Calibri"/>
                        <a:sym typeface="Calibri"/>
                      </a:endParaRPr>
                    </a:p>
                  </a:txBody>
                  <a:tcPr marL="0" marR="0" marT="0" marB="0" anchor="ctr"/>
                </a:tc>
                <a:tc>
                  <a:txBody>
                    <a:bodyPr/>
                    <a:lstStyle/>
                    <a:p>
                      <a:pPr marL="171450" marR="0" lvl="0" indent="-171450" algn="l" defTabSz="914400" rtl="0" eaLnBrk="1" fontAlgn="auto" latinLnBrk="0" hangingPunct="1">
                        <a:lnSpc>
                          <a:spcPct val="100000"/>
                        </a:lnSpc>
                        <a:spcBef>
                          <a:spcPts val="0"/>
                        </a:spcBef>
                        <a:spcAft>
                          <a:spcPts val="0"/>
                        </a:spcAft>
                        <a:buClr>
                          <a:schemeClr val="dk1"/>
                        </a:buClr>
                        <a:buSzPct val="83000"/>
                        <a:buFont typeface="Arial" panose="020B0604020202020204" pitchFamily="34" charset="0"/>
                        <a:buChar char="•"/>
                        <a:tabLst/>
                        <a:defRPr/>
                      </a:pPr>
                      <a:r>
                        <a:rPr lang="en-GB" sz="1400" u="none" strike="noStrike" cap="none" noProof="0" dirty="0">
                          <a:solidFill>
                            <a:schemeClr val="bg1">
                              <a:lumMod val="50000"/>
                            </a:schemeClr>
                          </a:solidFill>
                          <a:latin typeface="+mn-lt"/>
                          <a:sym typeface="Calibri"/>
                        </a:rPr>
                        <a:t>In-room</a:t>
                      </a:r>
                      <a:r>
                        <a:rPr lang="en-GB" sz="1400" u="none" strike="noStrike" cap="none" baseline="0" noProof="0" dirty="0">
                          <a:solidFill>
                            <a:schemeClr val="bg1">
                              <a:lumMod val="50000"/>
                            </a:schemeClr>
                          </a:solidFill>
                          <a:latin typeface="+mn-lt"/>
                          <a:sym typeface="Calibri"/>
                        </a:rPr>
                        <a:t> cleaning solutions</a:t>
                      </a:r>
                      <a:endParaRPr lang="en-GB" sz="1400" b="0" i="0" u="none" strike="noStrike" cap="none" noProof="0" dirty="0">
                        <a:solidFill>
                          <a:schemeClr val="bg1">
                            <a:lumMod val="50000"/>
                          </a:schemeClr>
                        </a:solidFill>
                        <a:latin typeface="+mn-lt"/>
                        <a:ea typeface="Calibri"/>
                        <a:cs typeface="Calibri"/>
                        <a:sym typeface="Calibri"/>
                      </a:endParaRPr>
                    </a:p>
                  </a:txBody>
                  <a:tcPr marL="128030" marR="128030" marT="64015" marB="64015" anchor="ctr"/>
                </a:tc>
                <a:extLst>
                  <a:ext uri="{0D108BD9-81ED-4DB2-BD59-A6C34878D82A}">
                    <a16:rowId xmlns="" xmlns:a16="http://schemas.microsoft.com/office/drawing/2014/main" val="10005"/>
                  </a:ext>
                </a:extLst>
              </a:tr>
            </a:tbl>
          </a:graphicData>
        </a:graphic>
      </p:graphicFrame>
      <p:sp>
        <p:nvSpPr>
          <p:cNvPr id="12" name="Google Shape;132;p2"/>
          <p:cNvSpPr/>
          <p:nvPr/>
        </p:nvSpPr>
        <p:spPr>
          <a:xfrm rot="10800000" flipH="1">
            <a:off x="-1" y="2364196"/>
            <a:ext cx="12801600" cy="101366"/>
          </a:xfrm>
          <a:prstGeom prst="rect">
            <a:avLst/>
          </a:prstGeom>
          <a:solidFill>
            <a:schemeClr val="bg2">
              <a:lumMod val="60000"/>
              <a:lumOff val="40000"/>
            </a:schemeClr>
          </a:solidFill>
          <a:ln>
            <a:noFill/>
          </a:ln>
        </p:spPr>
        <p:txBody>
          <a:bodyPr spcFirstLastPara="1" wrap="square" lIns="88625" tIns="44300" rIns="88625" bIns="44300" anchor="ctr" anchorCtr="0">
            <a:noAutofit/>
          </a:bodyPr>
          <a:lstStyle/>
          <a:p>
            <a:pPr marL="0" marR="0" lvl="0" indent="0" algn="ctr" rtl="0">
              <a:spcBef>
                <a:spcPts val="0"/>
              </a:spcBef>
              <a:spcAft>
                <a:spcPts val="0"/>
              </a:spcAft>
              <a:buNone/>
            </a:pPr>
            <a:endParaRPr sz="1745">
              <a:solidFill>
                <a:schemeClr val="lt1"/>
              </a:solidFill>
              <a:latin typeface="Arial"/>
              <a:ea typeface="Arial"/>
              <a:cs typeface="Arial"/>
              <a:sym typeface="Arial"/>
            </a:endParaRPr>
          </a:p>
        </p:txBody>
      </p:sp>
      <p:pic>
        <p:nvPicPr>
          <p:cNvPr id="13" name="Picture 4" descr="https://hub.diversey.com/hubfs/Global%20/IHG/DUO%20Logo%20IHG%20Diverse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501" y="332653"/>
            <a:ext cx="3456596" cy="807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950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 xmlns:a16="http://schemas.microsoft.com/office/drawing/2014/main" id="{3016082E-DFF1-4B96-A3D0-6D6AC7CCED8F}"/>
              </a:ext>
            </a:extLst>
          </p:cNvPr>
          <p:cNvSpPr txBox="1"/>
          <p:nvPr/>
        </p:nvSpPr>
        <p:spPr>
          <a:xfrm>
            <a:off x="1763485" y="1607682"/>
            <a:ext cx="9274629" cy="596574"/>
          </a:xfrm>
          <a:prstGeom prst="rect">
            <a:avLst/>
          </a:prstGeom>
          <a:noFill/>
        </p:spPr>
        <p:txBody>
          <a:bodyPr wrap="square" lIns="0" rtlCol="0">
            <a:spAutoFit/>
          </a:bodyPr>
          <a:lstStyle/>
          <a:p>
            <a:pPr algn="ctr">
              <a:lnSpc>
                <a:spcPct val="130000"/>
              </a:lnSpc>
            </a:pPr>
            <a:r>
              <a:rPr lang="en-US" sz="2800" dirty="0">
                <a:solidFill>
                  <a:srgbClr val="767978"/>
                </a:solidFill>
                <a:latin typeface="Graphik Regular" panose="020B0503030202060203" pitchFamily="34" charset="0"/>
              </a:rPr>
              <a:t>LINEN MANAGEMENT TIPS </a:t>
            </a:r>
            <a:r>
              <a:rPr lang="mr-IN" sz="2800" dirty="0">
                <a:solidFill>
                  <a:srgbClr val="767978"/>
                </a:solidFill>
                <a:latin typeface="Graphik Regular" panose="020B0503030202060203" pitchFamily="34" charset="0"/>
              </a:rPr>
              <a:t>–</a:t>
            </a:r>
            <a:r>
              <a:rPr lang="en-US" sz="2800" dirty="0">
                <a:solidFill>
                  <a:srgbClr val="767978"/>
                </a:solidFill>
                <a:latin typeface="Graphik Regular" panose="020B0503030202060203" pitchFamily="34" charset="0"/>
              </a:rPr>
              <a:t> BEFORE REOPENING</a:t>
            </a:r>
            <a:endParaRPr lang="en-GB" sz="2800" b="1" dirty="0">
              <a:solidFill>
                <a:srgbClr val="767978"/>
              </a:solidFill>
              <a:latin typeface="Graphik Regular" panose="020B0503030202060203" pitchFamily="34" charset="0"/>
            </a:endParaRPr>
          </a:p>
        </p:txBody>
      </p:sp>
      <p:cxnSp>
        <p:nvCxnSpPr>
          <p:cNvPr id="85" name="Straight Connector 84">
            <a:extLst>
              <a:ext uri="{FF2B5EF4-FFF2-40B4-BE49-F238E27FC236}">
                <a16:creationId xmlns="" xmlns:a16="http://schemas.microsoft.com/office/drawing/2014/main" id="{3161BD8C-7366-4FAB-A183-F748B0335338}"/>
              </a:ext>
            </a:extLst>
          </p:cNvPr>
          <p:cNvCxnSpPr>
            <a:cxnSpLocks/>
          </p:cNvCxnSpPr>
          <p:nvPr/>
        </p:nvCxnSpPr>
        <p:spPr>
          <a:xfrm>
            <a:off x="914400" y="4571017"/>
            <a:ext cx="1899522" cy="0"/>
          </a:xfrm>
          <a:prstGeom prst="line">
            <a:avLst/>
          </a:prstGeom>
          <a:ln>
            <a:solidFill>
              <a:srgbClr val="767978"/>
            </a:solidFill>
          </a:ln>
        </p:spPr>
        <p:style>
          <a:lnRef idx="1">
            <a:schemeClr val="dk1"/>
          </a:lnRef>
          <a:fillRef idx="0">
            <a:schemeClr val="dk1"/>
          </a:fillRef>
          <a:effectRef idx="0">
            <a:schemeClr val="dk1"/>
          </a:effectRef>
          <a:fontRef idx="minor">
            <a:schemeClr val="tx1"/>
          </a:fontRef>
        </p:style>
      </p:cxnSp>
      <p:sp>
        <p:nvSpPr>
          <p:cNvPr id="89" name="Rectangle 88">
            <a:extLst>
              <a:ext uri="{FF2B5EF4-FFF2-40B4-BE49-F238E27FC236}">
                <a16:creationId xmlns="" xmlns:a16="http://schemas.microsoft.com/office/drawing/2014/main" id="{97AF2FFC-EE5A-4B34-AA9F-D4F986E63A2D}"/>
              </a:ext>
            </a:extLst>
          </p:cNvPr>
          <p:cNvSpPr/>
          <p:nvPr/>
        </p:nvSpPr>
        <p:spPr>
          <a:xfrm>
            <a:off x="738606" y="9009029"/>
            <a:ext cx="11439427" cy="276999"/>
          </a:xfrm>
          <a:prstGeom prst="rect">
            <a:avLst/>
          </a:prstGeom>
        </p:spPr>
        <p:txBody>
          <a:bodyPr wrap="square">
            <a:spAutoFit/>
          </a:bodyPr>
          <a:lstStyle/>
          <a:p>
            <a:r>
              <a:rPr lang="en-GB" sz="1200" dirty="0">
                <a:solidFill>
                  <a:srgbClr val="767978"/>
                </a:solidFill>
              </a:rPr>
              <a:t>Check PIS, SDS for detailed information http://sds.diversey.com | Use biocides safely. Always read the label and product information before use </a:t>
            </a:r>
          </a:p>
        </p:txBody>
      </p:sp>
      <p:graphicFrame>
        <p:nvGraphicFramePr>
          <p:cNvPr id="12" name="Google Shape;3773;p436"/>
          <p:cNvGraphicFramePr/>
          <p:nvPr>
            <p:extLst>
              <p:ext uri="{D42A27DB-BD31-4B8C-83A1-F6EECF244321}">
                <p14:modId xmlns:p14="http://schemas.microsoft.com/office/powerpoint/2010/main" val="773504262"/>
              </p:ext>
            </p:extLst>
          </p:nvPr>
        </p:nvGraphicFramePr>
        <p:xfrm>
          <a:off x="839887" y="2708429"/>
          <a:ext cx="11236863" cy="5939226"/>
        </p:xfrm>
        <a:graphic>
          <a:graphicData uri="http://schemas.openxmlformats.org/drawingml/2006/table">
            <a:tbl>
              <a:tblPr>
                <a:tableStyleId>{5C22544A-7EE6-4342-B048-85BDC9FD1C3A}</a:tableStyleId>
              </a:tblPr>
              <a:tblGrid>
                <a:gridCol w="1999135">
                  <a:extLst>
                    <a:ext uri="{9D8B030D-6E8A-4147-A177-3AD203B41FA5}">
                      <a16:colId xmlns="" xmlns:a16="http://schemas.microsoft.com/office/drawing/2014/main" val="20000"/>
                    </a:ext>
                  </a:extLst>
                </a:gridCol>
                <a:gridCol w="4940701">
                  <a:extLst>
                    <a:ext uri="{9D8B030D-6E8A-4147-A177-3AD203B41FA5}">
                      <a16:colId xmlns="" xmlns:a16="http://schemas.microsoft.com/office/drawing/2014/main" val="20001"/>
                    </a:ext>
                  </a:extLst>
                </a:gridCol>
                <a:gridCol w="4297027">
                  <a:extLst>
                    <a:ext uri="{9D8B030D-6E8A-4147-A177-3AD203B41FA5}">
                      <a16:colId xmlns="" xmlns:a16="http://schemas.microsoft.com/office/drawing/2014/main" val="20002"/>
                    </a:ext>
                  </a:extLst>
                </a:gridCol>
              </a:tblGrid>
              <a:tr h="472828">
                <a:tc>
                  <a:txBody>
                    <a:bodyPr/>
                    <a:lstStyle/>
                    <a:p>
                      <a:pPr marL="0" marR="0" lvl="0" indent="0" algn="l" rtl="0">
                        <a:spcBef>
                          <a:spcPts val="0"/>
                        </a:spcBef>
                        <a:spcAft>
                          <a:spcPts val="0"/>
                        </a:spcAft>
                        <a:buNone/>
                      </a:pPr>
                      <a:r>
                        <a:rPr lang="en-GB" sz="1700" b="1" u="none" strike="noStrike" cap="small" baseline="0" noProof="0" dirty="0">
                          <a:solidFill>
                            <a:schemeClr val="bg1">
                              <a:lumMod val="50000"/>
                            </a:schemeClr>
                          </a:solidFill>
                          <a:sym typeface="Calibri"/>
                        </a:rPr>
                        <a:t>Items</a:t>
                      </a:r>
                      <a:endParaRPr lang="en-GB" sz="1700" b="1" strike="noStrike" cap="small" baseline="0" noProof="0" dirty="0">
                        <a:solidFill>
                          <a:schemeClr val="bg1">
                            <a:lumMod val="50000"/>
                          </a:schemeClr>
                        </a:solidFill>
                        <a:latin typeface="Calibri"/>
                        <a:ea typeface="Calibri"/>
                        <a:cs typeface="Calibri"/>
                        <a:sym typeface="Calibri"/>
                      </a:endParaRPr>
                    </a:p>
                  </a:txBody>
                  <a:tcPr marL="128030" marR="128030" marT="64015" marB="64015" anchor="ctr"/>
                </a:tc>
                <a:tc>
                  <a:txBody>
                    <a:bodyPr/>
                    <a:lstStyle/>
                    <a:p>
                      <a:pPr marL="0" marR="0" lvl="0" indent="0" algn="l" rtl="0">
                        <a:spcBef>
                          <a:spcPts val="0"/>
                        </a:spcBef>
                        <a:spcAft>
                          <a:spcPts val="0"/>
                        </a:spcAft>
                        <a:buNone/>
                      </a:pPr>
                      <a:r>
                        <a:rPr lang="en-GB" sz="1700" b="1" strike="noStrike" cap="small" baseline="0" noProof="0" dirty="0">
                          <a:solidFill>
                            <a:schemeClr val="bg1">
                              <a:lumMod val="50000"/>
                            </a:schemeClr>
                          </a:solidFill>
                          <a:sym typeface="Calibri"/>
                        </a:rPr>
                        <a:t>WHAT TO DO?</a:t>
                      </a:r>
                      <a:endParaRPr lang="en-GB" sz="1700" b="1" strike="noStrike" cap="small" baseline="0" noProof="0" dirty="0">
                        <a:solidFill>
                          <a:schemeClr val="bg1">
                            <a:lumMod val="50000"/>
                          </a:schemeClr>
                        </a:solidFill>
                        <a:latin typeface="Calibri"/>
                        <a:ea typeface="Calibri"/>
                        <a:cs typeface="Calibri"/>
                        <a:sym typeface="Calibri"/>
                      </a:endParaRPr>
                    </a:p>
                  </a:txBody>
                  <a:tcPr marL="128030" marR="128030" marT="64015" marB="64015" anchor="ctr"/>
                </a:tc>
                <a:tc>
                  <a:txBody>
                    <a:bodyPr/>
                    <a:lstStyle/>
                    <a:p>
                      <a:pPr marL="0" marR="0" lvl="0" indent="0" algn="l" rtl="0">
                        <a:spcBef>
                          <a:spcPts val="0"/>
                        </a:spcBef>
                        <a:spcAft>
                          <a:spcPts val="0"/>
                        </a:spcAft>
                        <a:buNone/>
                      </a:pPr>
                      <a:r>
                        <a:rPr lang="en-GB" sz="1700" b="1" strike="noStrike" cap="small" baseline="0" noProof="0" dirty="0">
                          <a:solidFill>
                            <a:schemeClr val="bg1">
                              <a:lumMod val="50000"/>
                            </a:schemeClr>
                          </a:solidFill>
                          <a:sym typeface="Calibri"/>
                        </a:rPr>
                        <a:t>Laundry Solutions</a:t>
                      </a:r>
                      <a:endParaRPr lang="en-GB" sz="1700" b="1" strike="noStrike" cap="small" baseline="0" noProof="0" dirty="0">
                        <a:solidFill>
                          <a:schemeClr val="bg1">
                            <a:lumMod val="50000"/>
                          </a:schemeClr>
                        </a:solidFill>
                        <a:latin typeface="Calibri"/>
                        <a:ea typeface="Calibri"/>
                        <a:cs typeface="Calibri"/>
                        <a:sym typeface="Calibri"/>
                      </a:endParaRPr>
                    </a:p>
                  </a:txBody>
                  <a:tcPr marL="128030" marR="128030" marT="64015" marB="64015" anchor="ctr"/>
                </a:tc>
                <a:extLst>
                  <a:ext uri="{0D108BD9-81ED-4DB2-BD59-A6C34878D82A}">
                    <a16:rowId xmlns="" xmlns:a16="http://schemas.microsoft.com/office/drawing/2014/main" val="10000"/>
                  </a:ext>
                </a:extLst>
              </a:tr>
              <a:tr h="656723">
                <a:tc>
                  <a:txBody>
                    <a:bodyPr/>
                    <a:lstStyle/>
                    <a:p>
                      <a:pPr marL="0" marR="0" lvl="0" indent="0" algn="l" rtl="0">
                        <a:lnSpc>
                          <a:spcPct val="107000"/>
                        </a:lnSpc>
                        <a:spcBef>
                          <a:spcPts val="0"/>
                        </a:spcBef>
                        <a:spcAft>
                          <a:spcPts val="0"/>
                        </a:spcAft>
                        <a:buClr>
                          <a:schemeClr val="dk1"/>
                        </a:buClr>
                        <a:buSzPts val="1000"/>
                        <a:buFont typeface="Noto Sans Symbols"/>
                        <a:buNone/>
                      </a:pPr>
                      <a:r>
                        <a:rPr lang="en-GB" sz="1600" u="none" cap="small" noProof="0" dirty="0">
                          <a:solidFill>
                            <a:schemeClr val="bg1">
                              <a:lumMod val="50000"/>
                            </a:schemeClr>
                          </a:solidFill>
                          <a:sym typeface="Calibri"/>
                        </a:rPr>
                        <a:t>With protector</a:t>
                      </a:r>
                      <a:endParaRPr lang="en-GB" sz="1600" b="1" u="none" cap="small" noProof="0" dirty="0">
                        <a:solidFill>
                          <a:schemeClr val="bg1">
                            <a:lumMod val="50000"/>
                          </a:schemeClr>
                        </a:solidFill>
                        <a:latin typeface="Calibri"/>
                        <a:ea typeface="Calibri"/>
                        <a:cs typeface="Calibri"/>
                        <a:sym typeface="Calibri"/>
                      </a:endParaRPr>
                    </a:p>
                  </a:txBody>
                  <a:tcPr marL="128030" marR="128030" marT="64015" marB="64015" anchor="ctr"/>
                </a:tc>
                <a:tc>
                  <a:txBody>
                    <a:bodyPr/>
                    <a:lstStyle/>
                    <a:p>
                      <a:endParaRPr lang="en-US" sz="3500" dirty="0">
                        <a:solidFill>
                          <a:schemeClr val="bg1">
                            <a:lumMod val="50000"/>
                          </a:schemeClr>
                        </a:solidFill>
                      </a:endParaRPr>
                    </a:p>
                  </a:txBody>
                  <a:tcPr marL="0" marR="0" marT="0" marB="0" anchor="ctr"/>
                </a:tc>
                <a:tc>
                  <a:txBody>
                    <a:bodyPr/>
                    <a:lstStyle/>
                    <a:p>
                      <a:pPr marL="171450" marR="285750" lvl="0" indent="-107950" algn="l" rtl="0">
                        <a:lnSpc>
                          <a:spcPct val="107000"/>
                        </a:lnSpc>
                        <a:spcBef>
                          <a:spcPts val="0"/>
                        </a:spcBef>
                        <a:spcAft>
                          <a:spcPts val="0"/>
                        </a:spcAft>
                        <a:buClr>
                          <a:schemeClr val="dk1"/>
                        </a:buClr>
                        <a:buSzPts val="1000"/>
                        <a:buFont typeface="Noto Sans Symbols"/>
                        <a:buNone/>
                      </a:pPr>
                      <a:endParaRPr lang="en-GB" sz="1400" noProof="0" dirty="0">
                        <a:solidFill>
                          <a:schemeClr val="bg1">
                            <a:lumMod val="50000"/>
                          </a:schemeClr>
                        </a:solidFill>
                        <a:latin typeface="Calibri"/>
                        <a:ea typeface="Calibri"/>
                        <a:cs typeface="Calibri"/>
                        <a:sym typeface="Calibri"/>
                      </a:endParaRPr>
                    </a:p>
                  </a:txBody>
                  <a:tcPr marL="128030" marR="128030" marT="64015" marB="64015" anchor="ctr"/>
                </a:tc>
                <a:extLst>
                  <a:ext uri="{0D108BD9-81ED-4DB2-BD59-A6C34878D82A}">
                    <a16:rowId xmlns="" xmlns:a16="http://schemas.microsoft.com/office/drawing/2014/main" val="10001"/>
                  </a:ext>
                </a:extLst>
              </a:tr>
              <a:tr h="1041734">
                <a:tc>
                  <a:txBody>
                    <a:bodyPr/>
                    <a:lstStyle/>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GB" sz="1400" u="none" strike="noStrike" cap="none" baseline="0" noProof="0" dirty="0">
                          <a:solidFill>
                            <a:schemeClr val="bg1">
                              <a:lumMod val="50000"/>
                            </a:schemeClr>
                          </a:solidFill>
                          <a:sym typeface="Calibri"/>
                        </a:rPr>
                        <a:t>Pillows </a:t>
                      </a:r>
                      <a:endParaRPr lang="en-GB" sz="1400" u="none" strike="noStrike" cap="none" baseline="0" noProof="0" dirty="0">
                        <a:solidFill>
                          <a:schemeClr val="bg1">
                            <a:lumMod val="50000"/>
                          </a:schemeClr>
                        </a:solidFill>
                        <a:sym typeface="Arial"/>
                      </a:endParaRPr>
                    </a:p>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GB" sz="1400" u="none" strike="noStrike" cap="none" baseline="0" noProof="0" dirty="0">
                          <a:solidFill>
                            <a:schemeClr val="bg1">
                              <a:lumMod val="50000"/>
                            </a:schemeClr>
                          </a:solidFill>
                          <a:sym typeface="Calibri"/>
                        </a:rPr>
                        <a:t>Duvets</a:t>
                      </a:r>
                      <a:endParaRPr lang="en-GB" sz="1400" b="0" i="0" u="none" strike="noStrike" cap="none" baseline="0" noProof="0" dirty="0">
                        <a:solidFill>
                          <a:schemeClr val="bg1">
                            <a:lumMod val="50000"/>
                          </a:schemeClr>
                        </a:solidFill>
                        <a:latin typeface="Calibri"/>
                        <a:ea typeface="Calibri"/>
                        <a:cs typeface="Calibri"/>
                        <a:sym typeface="Calibri"/>
                      </a:endParaRPr>
                    </a:p>
                  </a:txBody>
                  <a:tcPr marL="128030" marR="128030" marT="64015" marB="64015" anchor="ctr"/>
                </a:tc>
                <a:tc>
                  <a:txBody>
                    <a:bodyPr/>
                    <a:lstStyle/>
                    <a:p>
                      <a:pPr marL="257175" marR="0" lvl="0" indent="-171450" algn="l" rtl="0">
                        <a:lnSpc>
                          <a:spcPct val="100000"/>
                        </a:lnSpc>
                        <a:spcBef>
                          <a:spcPts val="0"/>
                        </a:spcBef>
                        <a:spcAft>
                          <a:spcPts val="0"/>
                        </a:spcAft>
                        <a:buClr>
                          <a:schemeClr val="dk1"/>
                        </a:buClr>
                        <a:buSzPct val="83000"/>
                        <a:buFont typeface="Arial" panose="020B0604020202020204" pitchFamily="34" charset="0"/>
                        <a:buChar char="•"/>
                      </a:pPr>
                      <a:r>
                        <a:rPr lang="en-GB" sz="1400" u="none" strike="noStrike" cap="none" noProof="0" dirty="0">
                          <a:solidFill>
                            <a:schemeClr val="bg1">
                              <a:lumMod val="50000"/>
                            </a:schemeClr>
                          </a:solidFill>
                          <a:sym typeface="Calibri"/>
                        </a:rPr>
                        <a:t>Remove both layers: </a:t>
                      </a:r>
                      <a:r>
                        <a:rPr lang="en-GB" sz="1400" u="none" strike="noStrike" cap="none" baseline="0" noProof="0" dirty="0">
                          <a:solidFill>
                            <a:schemeClr val="bg1">
                              <a:lumMod val="50000"/>
                            </a:schemeClr>
                          </a:solidFill>
                          <a:sym typeface="Calibri"/>
                        </a:rPr>
                        <a:t> </a:t>
                      </a:r>
                      <a:r>
                        <a:rPr lang="en-GB" sz="1400" u="none" strike="noStrike" cap="none" noProof="0" dirty="0">
                          <a:solidFill>
                            <a:schemeClr val="bg1">
                              <a:lumMod val="50000"/>
                            </a:schemeClr>
                          </a:solidFill>
                          <a:sym typeface="Calibri"/>
                        </a:rPr>
                        <a:t>pillow/duvet cases/covers &amp; protectors</a:t>
                      </a:r>
                      <a:endParaRPr lang="en-GB" sz="1400" u="none" strike="noStrike" cap="none" noProof="0" dirty="0">
                        <a:solidFill>
                          <a:schemeClr val="bg1">
                            <a:lumMod val="50000"/>
                          </a:schemeClr>
                        </a:solidFill>
                        <a:sym typeface="Arial"/>
                      </a:endParaRPr>
                    </a:p>
                    <a:p>
                      <a:pPr marL="257175" marR="0" lvl="0" indent="-171450" algn="l" rtl="0">
                        <a:lnSpc>
                          <a:spcPct val="100000"/>
                        </a:lnSpc>
                        <a:spcBef>
                          <a:spcPts val="0"/>
                        </a:spcBef>
                        <a:spcAft>
                          <a:spcPts val="0"/>
                        </a:spcAft>
                        <a:buClr>
                          <a:schemeClr val="dk1"/>
                        </a:buClr>
                        <a:buSzPct val="83000"/>
                        <a:buFont typeface="Arial" panose="020B0604020202020204" pitchFamily="34" charset="0"/>
                        <a:buChar char="•"/>
                      </a:pPr>
                      <a:r>
                        <a:rPr lang="en-GB" sz="1400" u="none" strike="noStrike" cap="none" noProof="0" dirty="0">
                          <a:solidFill>
                            <a:schemeClr val="bg1">
                              <a:lumMod val="50000"/>
                            </a:schemeClr>
                          </a:solidFill>
                          <a:sym typeface="Calibri"/>
                        </a:rPr>
                        <a:t>Always check Care labels</a:t>
                      </a:r>
                      <a:endParaRPr lang="en-GB" sz="1400" b="0" i="0" u="none" strike="noStrike" cap="none" noProof="0" dirty="0">
                        <a:solidFill>
                          <a:schemeClr val="bg1">
                            <a:lumMod val="50000"/>
                          </a:schemeClr>
                        </a:solidFill>
                        <a:latin typeface="Calibri"/>
                        <a:ea typeface="Calibri"/>
                        <a:cs typeface="Calibri"/>
                        <a:sym typeface="Calibri"/>
                      </a:endParaRPr>
                    </a:p>
                  </a:txBody>
                  <a:tcPr marL="0" marR="0" marT="0" marB="0" anchor="ctr"/>
                </a:tc>
                <a:tc>
                  <a:txBody>
                    <a:bodyPr/>
                    <a:lstStyle/>
                    <a:p>
                      <a:pPr marL="171450" marR="0" lvl="0" indent="-171450" algn="l" rtl="0">
                        <a:lnSpc>
                          <a:spcPct val="100000"/>
                        </a:lnSpc>
                        <a:spcBef>
                          <a:spcPts val="0"/>
                        </a:spcBef>
                        <a:spcAft>
                          <a:spcPts val="0"/>
                        </a:spcAft>
                        <a:buClr>
                          <a:schemeClr val="dk1"/>
                        </a:buClr>
                        <a:buSzPct val="83000"/>
                        <a:buFont typeface="Arial" panose="020B0604020202020204" pitchFamily="34" charset="0"/>
                        <a:buChar char="•"/>
                      </a:pPr>
                      <a:r>
                        <a:rPr lang="en-GB" sz="1400" noProof="0" dirty="0">
                          <a:solidFill>
                            <a:schemeClr val="bg1">
                              <a:lumMod val="50000"/>
                            </a:schemeClr>
                          </a:solidFill>
                          <a:sym typeface="Calibri"/>
                        </a:rPr>
                        <a:t>Follow best recommended Clax standard</a:t>
                      </a:r>
                      <a:r>
                        <a:rPr lang="en-GB" sz="1400" baseline="0" noProof="0" dirty="0">
                          <a:solidFill>
                            <a:schemeClr val="bg1">
                              <a:lumMod val="50000"/>
                            </a:schemeClr>
                          </a:solidFill>
                          <a:sym typeface="Calibri"/>
                        </a:rPr>
                        <a:t> </a:t>
                      </a:r>
                      <a:r>
                        <a:rPr lang="en-GB" sz="1400" noProof="0" dirty="0">
                          <a:solidFill>
                            <a:schemeClr val="bg1">
                              <a:lumMod val="50000"/>
                            </a:schemeClr>
                          </a:solidFill>
                          <a:sym typeface="Calibri"/>
                        </a:rPr>
                        <a:t>program based on linen</a:t>
                      </a:r>
                      <a:r>
                        <a:rPr lang="en-GB" sz="1400" baseline="0" noProof="0" dirty="0">
                          <a:solidFill>
                            <a:schemeClr val="bg1">
                              <a:lumMod val="50000"/>
                            </a:schemeClr>
                          </a:solidFill>
                          <a:sym typeface="Calibri"/>
                        </a:rPr>
                        <a:t> supplier’s recommendations</a:t>
                      </a:r>
                      <a:endParaRPr lang="en-GB" sz="1400" noProof="0" dirty="0">
                        <a:solidFill>
                          <a:schemeClr val="bg1">
                            <a:lumMod val="50000"/>
                          </a:schemeClr>
                        </a:solidFill>
                        <a:latin typeface="Calibri"/>
                        <a:ea typeface="Calibri"/>
                        <a:cs typeface="Calibri"/>
                        <a:sym typeface="Calibri"/>
                      </a:endParaRPr>
                    </a:p>
                  </a:txBody>
                  <a:tcPr marL="128030" marR="128030" marT="64015" marB="64015" anchor="ctr"/>
                </a:tc>
                <a:extLst>
                  <a:ext uri="{0D108BD9-81ED-4DB2-BD59-A6C34878D82A}">
                    <a16:rowId xmlns="" xmlns:a16="http://schemas.microsoft.com/office/drawing/2014/main" val="10002"/>
                  </a:ext>
                </a:extLst>
              </a:tr>
              <a:tr h="457470">
                <a:tc gridSpan="3">
                  <a:txBody>
                    <a:bodyPr/>
                    <a:lstStyle/>
                    <a:p>
                      <a:pPr marL="0" marR="0" lvl="0" indent="0" algn="l" rtl="0">
                        <a:lnSpc>
                          <a:spcPct val="107000"/>
                        </a:lnSpc>
                        <a:spcBef>
                          <a:spcPts val="0"/>
                        </a:spcBef>
                        <a:spcAft>
                          <a:spcPts val="600"/>
                        </a:spcAft>
                        <a:buClr>
                          <a:schemeClr val="dk1"/>
                        </a:buClr>
                        <a:buSzPts val="1000"/>
                        <a:buFont typeface="Noto Sans Symbols"/>
                        <a:buNone/>
                      </a:pPr>
                      <a:r>
                        <a:rPr lang="en-GB" sz="1600" u="none" strike="noStrike" cap="small" noProof="0" dirty="0">
                          <a:solidFill>
                            <a:schemeClr val="bg1">
                              <a:lumMod val="50000"/>
                            </a:schemeClr>
                          </a:solidFill>
                          <a:sym typeface="Calibri"/>
                        </a:rPr>
                        <a:t>Without protector – after</a:t>
                      </a:r>
                      <a:r>
                        <a:rPr lang="en-GB" sz="1600" u="none" strike="noStrike" cap="small" baseline="0" noProof="0" dirty="0">
                          <a:solidFill>
                            <a:schemeClr val="bg1">
                              <a:lumMod val="50000"/>
                            </a:schemeClr>
                          </a:solidFill>
                          <a:sym typeface="Calibri"/>
                        </a:rPr>
                        <a:t> re-opening, recommend to always use protectors</a:t>
                      </a:r>
                      <a:endParaRPr lang="en-GB" sz="1600" b="1" i="0" u="none" strike="noStrike" cap="small" noProof="0" dirty="0">
                        <a:solidFill>
                          <a:schemeClr val="bg1">
                            <a:lumMod val="50000"/>
                          </a:schemeClr>
                        </a:solidFill>
                        <a:latin typeface="Calibri"/>
                        <a:ea typeface="Calibri"/>
                        <a:cs typeface="Calibri"/>
                        <a:sym typeface="Calibri"/>
                      </a:endParaRPr>
                    </a:p>
                  </a:txBody>
                  <a:tcPr marL="128030" marR="128030" marT="64015" marB="64015" anchor="ctr"/>
                </a:tc>
                <a:tc hMerge="1">
                  <a:txBody>
                    <a:bodyPr/>
                    <a:lstStyle/>
                    <a:p>
                      <a:endParaRPr lang="en-US"/>
                    </a:p>
                  </a:txBody>
                  <a:tcP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hMerge="1">
                  <a:txBody>
                    <a:bodyPr/>
                    <a:lstStyle/>
                    <a:p>
                      <a:endParaRPr lang="nl-NL"/>
                    </a:p>
                  </a:txBody>
                  <a:tcP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extLst>
                  <a:ext uri="{0D108BD9-81ED-4DB2-BD59-A6C34878D82A}">
                    <a16:rowId xmlns="" xmlns:a16="http://schemas.microsoft.com/office/drawing/2014/main" val="10003"/>
                  </a:ext>
                </a:extLst>
              </a:tr>
              <a:tr h="1437488">
                <a:tc>
                  <a:txBody>
                    <a:bodyPr/>
                    <a:lstStyle/>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GB" sz="1400" u="none" strike="noStrike" cap="none" baseline="0" noProof="0" dirty="0">
                          <a:solidFill>
                            <a:schemeClr val="bg1">
                              <a:lumMod val="50000"/>
                            </a:schemeClr>
                          </a:solidFill>
                          <a:sym typeface="Calibri"/>
                        </a:rPr>
                        <a:t>Synthetic pillows </a:t>
                      </a:r>
                    </a:p>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GB" sz="1400" u="none" strike="noStrike" cap="none" baseline="0" noProof="0" dirty="0">
                          <a:solidFill>
                            <a:schemeClr val="bg1">
                              <a:lumMod val="50000"/>
                            </a:schemeClr>
                          </a:solidFill>
                          <a:sym typeface="Calibri"/>
                        </a:rPr>
                        <a:t>Synthetic duvets</a:t>
                      </a:r>
                      <a:endParaRPr lang="en-GB" sz="1400" b="0" i="0" u="none" strike="noStrike" cap="none" baseline="0" noProof="0" dirty="0">
                        <a:solidFill>
                          <a:schemeClr val="bg1">
                            <a:lumMod val="50000"/>
                          </a:schemeClr>
                        </a:solidFill>
                        <a:latin typeface="Calibri"/>
                        <a:ea typeface="Calibri"/>
                        <a:cs typeface="Calibri"/>
                        <a:sym typeface="Calibri"/>
                      </a:endParaRPr>
                    </a:p>
                  </a:txBody>
                  <a:tcPr marL="128030" marR="128030" marT="64015" marB="64015" anchor="ctr"/>
                </a:tc>
                <a:tc>
                  <a:txBody>
                    <a:bodyPr/>
                    <a:lstStyle/>
                    <a:p>
                      <a:pPr marL="257175" marR="0" lvl="0" indent="-171450" algn="l" rtl="0">
                        <a:lnSpc>
                          <a:spcPct val="100000"/>
                        </a:lnSpc>
                        <a:spcBef>
                          <a:spcPts val="0"/>
                        </a:spcBef>
                        <a:spcAft>
                          <a:spcPts val="0"/>
                        </a:spcAft>
                        <a:buClr>
                          <a:schemeClr val="dk1"/>
                        </a:buClr>
                        <a:buSzPct val="83000"/>
                        <a:buFont typeface="Arial" panose="020B0604020202020204" pitchFamily="34" charset="0"/>
                        <a:buChar char="•"/>
                      </a:pPr>
                      <a:r>
                        <a:rPr lang="en-GB" sz="1400" u="none" strike="noStrike" cap="none" noProof="0" dirty="0">
                          <a:solidFill>
                            <a:schemeClr val="bg1">
                              <a:lumMod val="50000"/>
                            </a:schemeClr>
                          </a:solidFill>
                          <a:sym typeface="Calibri"/>
                        </a:rPr>
                        <a:t>Always check care labels</a:t>
                      </a:r>
                      <a:endParaRPr lang="en-GB" sz="1400" b="0" i="0" u="none" strike="noStrike" cap="none" noProof="0" dirty="0">
                        <a:solidFill>
                          <a:schemeClr val="bg1">
                            <a:lumMod val="50000"/>
                          </a:schemeClr>
                        </a:solidFill>
                        <a:latin typeface="Calibri"/>
                        <a:ea typeface="Calibri"/>
                        <a:cs typeface="Calibri"/>
                        <a:sym typeface="Calibri"/>
                      </a:endParaRPr>
                    </a:p>
                  </a:txBody>
                  <a:tcPr marL="0" marR="0" marT="0" marB="0" anchor="ctr"/>
                </a:tc>
                <a:tc>
                  <a:txBody>
                    <a:bodyPr/>
                    <a:lstStyle/>
                    <a:p>
                      <a:pPr marL="171450" marR="0" lvl="0" indent="-171450" algn="l" rtl="0">
                        <a:lnSpc>
                          <a:spcPct val="100000"/>
                        </a:lnSpc>
                        <a:spcBef>
                          <a:spcPts val="0"/>
                        </a:spcBef>
                        <a:spcAft>
                          <a:spcPts val="0"/>
                        </a:spcAft>
                        <a:buClr>
                          <a:schemeClr val="dk1"/>
                        </a:buClr>
                        <a:buSzPct val="83000"/>
                        <a:buFont typeface="Arial" panose="020B0604020202020204" pitchFamily="34" charset="0"/>
                        <a:buChar char="•"/>
                      </a:pPr>
                      <a:r>
                        <a:rPr lang="en-GB" sz="1400" noProof="0" dirty="0">
                          <a:solidFill>
                            <a:schemeClr val="bg1">
                              <a:lumMod val="50000"/>
                            </a:schemeClr>
                          </a:solidFill>
                          <a:sym typeface="Calibri"/>
                        </a:rPr>
                        <a:t>Follow best recommended Clax disinfection program based on linen</a:t>
                      </a:r>
                      <a:r>
                        <a:rPr lang="en-GB" sz="1400" baseline="0" noProof="0" dirty="0">
                          <a:solidFill>
                            <a:schemeClr val="bg1">
                              <a:lumMod val="50000"/>
                            </a:schemeClr>
                          </a:solidFill>
                          <a:sym typeface="Calibri"/>
                        </a:rPr>
                        <a:t> supplier’s recommendations</a:t>
                      </a:r>
                    </a:p>
                    <a:p>
                      <a:pPr marL="171450" marR="0" lvl="0" indent="-171450" algn="l" defTabSz="914400" rtl="0" eaLnBrk="1" fontAlgn="auto" latinLnBrk="0" hangingPunct="1">
                        <a:lnSpc>
                          <a:spcPct val="100000"/>
                        </a:lnSpc>
                        <a:spcBef>
                          <a:spcPts val="0"/>
                        </a:spcBef>
                        <a:spcAft>
                          <a:spcPts val="0"/>
                        </a:spcAft>
                        <a:buClr>
                          <a:schemeClr val="dk1"/>
                        </a:buClr>
                        <a:buSzPct val="83000"/>
                        <a:buFont typeface="Arial" panose="020B0604020202020204" pitchFamily="34" charset="0"/>
                        <a:buChar char="•"/>
                        <a:tabLst/>
                        <a:defRPr/>
                      </a:pPr>
                      <a:r>
                        <a:rPr lang="en-GB" sz="1400" noProof="0" dirty="0">
                          <a:solidFill>
                            <a:schemeClr val="bg1">
                              <a:lumMod val="50000"/>
                            </a:schemeClr>
                          </a:solidFill>
                          <a:sym typeface="Calibri"/>
                        </a:rPr>
                        <a:t>Dry Cleaning is an alternative option**</a:t>
                      </a:r>
                      <a:endParaRPr lang="en-GB" sz="1400" noProof="0" dirty="0">
                        <a:solidFill>
                          <a:schemeClr val="bg1">
                            <a:lumMod val="50000"/>
                          </a:schemeClr>
                        </a:solidFill>
                        <a:latin typeface="Calibri"/>
                        <a:ea typeface="Calibri"/>
                        <a:cs typeface="Calibri"/>
                        <a:sym typeface="Calibri"/>
                      </a:endParaRPr>
                    </a:p>
                  </a:txBody>
                  <a:tcPr marL="128030" marR="128030" marT="64015" marB="64015" anchor="ctr"/>
                </a:tc>
                <a:extLst>
                  <a:ext uri="{0D108BD9-81ED-4DB2-BD59-A6C34878D82A}">
                    <a16:rowId xmlns="" xmlns:a16="http://schemas.microsoft.com/office/drawing/2014/main" val="10004"/>
                  </a:ext>
                </a:extLst>
              </a:tr>
              <a:tr h="1302962">
                <a:tc>
                  <a:txBody>
                    <a:bodyPr/>
                    <a:lstStyle/>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GB" sz="1400" u="none" strike="noStrike" cap="none" baseline="0" noProof="0" dirty="0">
                          <a:solidFill>
                            <a:schemeClr val="bg1">
                              <a:lumMod val="50000"/>
                            </a:schemeClr>
                          </a:solidFill>
                          <a:sym typeface="Calibri"/>
                        </a:rPr>
                        <a:t>Duvets with feathers </a:t>
                      </a:r>
                    </a:p>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GB" sz="1400" u="none" strike="noStrike" cap="none" baseline="0" noProof="0" dirty="0">
                          <a:solidFill>
                            <a:schemeClr val="bg1">
                              <a:lumMod val="50000"/>
                            </a:schemeClr>
                          </a:solidFill>
                          <a:sym typeface="Calibri"/>
                        </a:rPr>
                        <a:t>Pillows with feathers</a:t>
                      </a:r>
                      <a:endParaRPr lang="en-GB" sz="1400" b="0" i="0" u="none" strike="noStrike" cap="none" baseline="0" noProof="0" dirty="0">
                        <a:solidFill>
                          <a:schemeClr val="bg1">
                            <a:lumMod val="50000"/>
                          </a:schemeClr>
                        </a:solidFill>
                        <a:latin typeface="Calibri"/>
                        <a:ea typeface="Calibri"/>
                        <a:cs typeface="Calibri"/>
                        <a:sym typeface="Calibri"/>
                      </a:endParaRPr>
                    </a:p>
                  </a:txBody>
                  <a:tcPr marL="128030" marR="128030" marT="64015" marB="64015" anchor="ctr"/>
                </a:tc>
                <a:tc>
                  <a:txBody>
                    <a:bodyPr/>
                    <a:lstStyle/>
                    <a:p>
                      <a:pPr marL="257175" marR="0" lvl="0" indent="-171450" algn="l" defTabSz="914400" rtl="0" eaLnBrk="1" fontAlgn="auto" latinLnBrk="0" hangingPunct="1">
                        <a:lnSpc>
                          <a:spcPct val="100000"/>
                        </a:lnSpc>
                        <a:spcBef>
                          <a:spcPts val="0"/>
                        </a:spcBef>
                        <a:spcAft>
                          <a:spcPts val="0"/>
                        </a:spcAft>
                        <a:buClr>
                          <a:schemeClr val="dk1"/>
                        </a:buClr>
                        <a:buSzPct val="83000"/>
                        <a:buFont typeface="Arial" panose="020B0604020202020204" pitchFamily="34" charset="0"/>
                        <a:buChar char="•"/>
                        <a:tabLst/>
                        <a:defRPr/>
                      </a:pPr>
                      <a:r>
                        <a:rPr lang="en-GB" sz="1400" u="none" strike="noStrike" cap="none" noProof="0" dirty="0">
                          <a:solidFill>
                            <a:schemeClr val="bg1">
                              <a:lumMod val="50000"/>
                            </a:schemeClr>
                          </a:solidFill>
                          <a:sym typeface="Calibri"/>
                        </a:rPr>
                        <a:t>Always check Care labels</a:t>
                      </a:r>
                    </a:p>
                    <a:p>
                      <a:pPr marL="257175" marR="0" lvl="0" indent="-171450" algn="l" rtl="0">
                        <a:lnSpc>
                          <a:spcPct val="100000"/>
                        </a:lnSpc>
                        <a:spcBef>
                          <a:spcPts val="0"/>
                        </a:spcBef>
                        <a:spcAft>
                          <a:spcPts val="0"/>
                        </a:spcAft>
                        <a:buClr>
                          <a:schemeClr val="dk1"/>
                        </a:buClr>
                        <a:buSzPct val="83000"/>
                        <a:buFont typeface="Arial" panose="020B0604020202020204" pitchFamily="34" charset="0"/>
                        <a:buChar char="•"/>
                      </a:pPr>
                      <a:r>
                        <a:rPr lang="en-GB" sz="1400" u="none" strike="noStrike" cap="none" noProof="0" dirty="0">
                          <a:solidFill>
                            <a:schemeClr val="bg1">
                              <a:lumMod val="50000"/>
                            </a:schemeClr>
                          </a:solidFill>
                          <a:sym typeface="Calibri"/>
                        </a:rPr>
                        <a:t>Put in linen bags and securely seal the bags</a:t>
                      </a:r>
                      <a:r>
                        <a:rPr lang="en-GB" sz="1400" u="none" strike="noStrike" cap="none" baseline="0" noProof="0" dirty="0">
                          <a:solidFill>
                            <a:schemeClr val="bg1">
                              <a:lumMod val="50000"/>
                            </a:schemeClr>
                          </a:solidFill>
                          <a:sym typeface="Calibri"/>
                        </a:rPr>
                        <a:t> </a:t>
                      </a:r>
                      <a:r>
                        <a:rPr lang="en-GB" sz="1400" u="none" strike="noStrike" cap="none" noProof="0" dirty="0">
                          <a:solidFill>
                            <a:schemeClr val="bg1">
                              <a:lumMod val="50000"/>
                            </a:schemeClr>
                          </a:solidFill>
                          <a:sym typeface="Calibri"/>
                        </a:rPr>
                        <a:t>for 4 days and perform regular washing process after.</a:t>
                      </a:r>
                      <a:endParaRPr lang="en-GB" sz="1400" b="0" i="0" u="none" strike="noStrike" cap="none" noProof="0" dirty="0">
                        <a:solidFill>
                          <a:schemeClr val="bg1">
                            <a:lumMod val="50000"/>
                          </a:schemeClr>
                        </a:solidFill>
                        <a:latin typeface="Calibri"/>
                        <a:ea typeface="Calibri"/>
                        <a:cs typeface="Calibri"/>
                        <a:sym typeface="Calibri"/>
                      </a:endParaRPr>
                    </a:p>
                  </a:txBody>
                  <a:tcPr marL="0" marR="0" marT="0" marB="0" anchor="ctr"/>
                </a:tc>
                <a:tc>
                  <a:txBody>
                    <a:bodyPr/>
                    <a:lstStyle/>
                    <a:p>
                      <a:pPr marL="171450" marR="0" lvl="0" indent="-171450" algn="l" rtl="0">
                        <a:lnSpc>
                          <a:spcPct val="100000"/>
                        </a:lnSpc>
                        <a:spcBef>
                          <a:spcPts val="0"/>
                        </a:spcBef>
                        <a:spcAft>
                          <a:spcPts val="0"/>
                        </a:spcAft>
                        <a:buClr>
                          <a:schemeClr val="dk1"/>
                        </a:buClr>
                        <a:buSzPct val="83000"/>
                        <a:buFont typeface="Arial" panose="020B0604020202020204" pitchFamily="34" charset="0"/>
                        <a:buChar char="•"/>
                      </a:pPr>
                      <a:r>
                        <a:rPr lang="en-GB" sz="1400" noProof="0" dirty="0">
                          <a:solidFill>
                            <a:schemeClr val="bg1">
                              <a:lumMod val="50000"/>
                            </a:schemeClr>
                          </a:solidFill>
                          <a:sym typeface="Calibri"/>
                        </a:rPr>
                        <a:t>Follow best recommended Clax standard</a:t>
                      </a:r>
                      <a:r>
                        <a:rPr lang="en-GB" sz="1400" baseline="0" noProof="0" dirty="0">
                          <a:solidFill>
                            <a:schemeClr val="bg1">
                              <a:lumMod val="50000"/>
                            </a:schemeClr>
                          </a:solidFill>
                          <a:sym typeface="Calibri"/>
                        </a:rPr>
                        <a:t> </a:t>
                      </a:r>
                      <a:r>
                        <a:rPr lang="en-GB" sz="1400" noProof="0" dirty="0">
                          <a:solidFill>
                            <a:schemeClr val="bg1">
                              <a:lumMod val="50000"/>
                            </a:schemeClr>
                          </a:solidFill>
                          <a:sym typeface="Calibri"/>
                        </a:rPr>
                        <a:t>program based on linen</a:t>
                      </a:r>
                      <a:r>
                        <a:rPr lang="en-GB" sz="1400" baseline="0" noProof="0" dirty="0">
                          <a:solidFill>
                            <a:schemeClr val="bg1">
                              <a:lumMod val="50000"/>
                            </a:schemeClr>
                          </a:solidFill>
                          <a:sym typeface="Calibri"/>
                        </a:rPr>
                        <a:t> supplier’s recommendations</a:t>
                      </a:r>
                      <a:endParaRPr lang="en-GB" sz="1400" noProof="0" dirty="0">
                        <a:solidFill>
                          <a:schemeClr val="bg1">
                            <a:lumMod val="50000"/>
                          </a:schemeClr>
                        </a:solidFill>
                        <a:latin typeface="Calibri"/>
                        <a:ea typeface="Calibri"/>
                        <a:cs typeface="Calibri"/>
                        <a:sym typeface="Calibri"/>
                      </a:endParaRPr>
                    </a:p>
                  </a:txBody>
                  <a:tcPr marL="128030" marR="128030" marT="64015" marB="64015" anchor="ctr"/>
                </a:tc>
                <a:extLst>
                  <a:ext uri="{0D108BD9-81ED-4DB2-BD59-A6C34878D82A}">
                    <a16:rowId xmlns="" xmlns:a16="http://schemas.microsoft.com/office/drawing/2014/main" val="10005"/>
                  </a:ext>
                </a:extLst>
              </a:tr>
            </a:tbl>
          </a:graphicData>
        </a:graphic>
      </p:graphicFrame>
      <p:sp>
        <p:nvSpPr>
          <p:cNvPr id="13" name="Google Shape;3772;p436"/>
          <p:cNvSpPr txBox="1"/>
          <p:nvPr/>
        </p:nvSpPr>
        <p:spPr>
          <a:xfrm>
            <a:off x="914400" y="8077634"/>
            <a:ext cx="8084490" cy="605108"/>
          </a:xfrm>
          <a:prstGeom prst="rect">
            <a:avLst/>
          </a:prstGeom>
          <a:noFill/>
          <a:ln>
            <a:noFill/>
          </a:ln>
        </p:spPr>
        <p:txBody>
          <a:bodyPr spcFirstLastPara="1" wrap="square" lIns="127995" tIns="63980" rIns="127995" bIns="63980" anchor="ctr" anchorCtr="0">
            <a:noAutofit/>
          </a:bodyPr>
          <a:lstStyle/>
          <a:p>
            <a:r>
              <a:rPr lang="en" sz="1400" i="1" dirty="0">
                <a:solidFill>
                  <a:schemeClr val="bg1">
                    <a:lumMod val="50000"/>
                  </a:schemeClr>
                </a:solidFill>
                <a:latin typeface="Calibri"/>
                <a:ea typeface="Calibri"/>
                <a:cs typeface="Calibri"/>
                <a:sym typeface="Calibri"/>
              </a:rPr>
              <a:t>**Ask virucidal efficacy statement from your Dry Cleaning suppliers</a:t>
            </a:r>
            <a:endParaRPr sz="2520" b="1" i="1" dirty="0">
              <a:solidFill>
                <a:schemeClr val="bg1">
                  <a:lumMod val="50000"/>
                </a:schemeClr>
              </a:solidFill>
              <a:latin typeface="Calibri"/>
              <a:ea typeface="Calibri"/>
              <a:cs typeface="Calibri"/>
              <a:sym typeface="Calibri"/>
            </a:endParaRPr>
          </a:p>
        </p:txBody>
      </p:sp>
      <p:sp>
        <p:nvSpPr>
          <p:cNvPr id="14" name="Google Shape;132;p2"/>
          <p:cNvSpPr/>
          <p:nvPr/>
        </p:nvSpPr>
        <p:spPr>
          <a:xfrm rot="10800000" flipH="1">
            <a:off x="-1" y="2364196"/>
            <a:ext cx="12801600" cy="101366"/>
          </a:xfrm>
          <a:prstGeom prst="rect">
            <a:avLst/>
          </a:prstGeom>
          <a:solidFill>
            <a:schemeClr val="bg2">
              <a:lumMod val="60000"/>
              <a:lumOff val="40000"/>
            </a:schemeClr>
          </a:solidFill>
          <a:ln>
            <a:noFill/>
          </a:ln>
        </p:spPr>
        <p:txBody>
          <a:bodyPr spcFirstLastPara="1" wrap="square" lIns="88625" tIns="44300" rIns="88625" bIns="44300" anchor="ctr" anchorCtr="0">
            <a:noAutofit/>
          </a:bodyPr>
          <a:lstStyle/>
          <a:p>
            <a:pPr marL="0" marR="0" lvl="0" indent="0" algn="ctr" rtl="0">
              <a:spcBef>
                <a:spcPts val="0"/>
              </a:spcBef>
              <a:spcAft>
                <a:spcPts val="0"/>
              </a:spcAft>
              <a:buNone/>
            </a:pPr>
            <a:endParaRPr sz="1745">
              <a:solidFill>
                <a:schemeClr val="lt1"/>
              </a:solidFill>
              <a:latin typeface="Arial"/>
              <a:ea typeface="Arial"/>
              <a:cs typeface="Arial"/>
              <a:sym typeface="Arial"/>
            </a:endParaRPr>
          </a:p>
        </p:txBody>
      </p:sp>
      <p:pic>
        <p:nvPicPr>
          <p:cNvPr id="15" name="Picture 4" descr="https://hub.diversey.com/hubfs/Global%20/IHG/DUO%20Logo%20IHG%20Diverse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501" y="332653"/>
            <a:ext cx="3456596" cy="807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030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 xmlns:a16="http://schemas.microsoft.com/office/drawing/2014/main" id="{3016082E-DFF1-4B96-A3D0-6D6AC7CCED8F}"/>
              </a:ext>
            </a:extLst>
          </p:cNvPr>
          <p:cNvSpPr txBox="1"/>
          <p:nvPr/>
        </p:nvSpPr>
        <p:spPr>
          <a:xfrm>
            <a:off x="1359878" y="1607682"/>
            <a:ext cx="9870823" cy="596574"/>
          </a:xfrm>
          <a:prstGeom prst="rect">
            <a:avLst/>
          </a:prstGeom>
          <a:noFill/>
        </p:spPr>
        <p:txBody>
          <a:bodyPr wrap="square" lIns="0" rtlCol="0">
            <a:spAutoFit/>
          </a:bodyPr>
          <a:lstStyle/>
          <a:p>
            <a:pPr algn="ctr">
              <a:lnSpc>
                <a:spcPct val="130000"/>
              </a:lnSpc>
            </a:pPr>
            <a:r>
              <a:rPr lang="nl-NL" sz="2800" dirty="0">
                <a:solidFill>
                  <a:srgbClr val="767978"/>
                </a:solidFill>
                <a:latin typeface="Arial" panose="020B0604020202020204" pitchFamily="34" charset="0"/>
                <a:cs typeface="Arial" panose="020B0604020202020204" pitchFamily="34" charset="0"/>
              </a:rPr>
              <a:t>LAUNDRY CLEANING &amp; DISINFECTION </a:t>
            </a:r>
            <a:r>
              <a:rPr lang="mr-IN" sz="2800" dirty="0">
                <a:solidFill>
                  <a:srgbClr val="767978"/>
                </a:solidFill>
                <a:latin typeface="Arial" panose="020B0604020202020204" pitchFamily="34" charset="0"/>
              </a:rPr>
              <a:t>–</a:t>
            </a:r>
            <a:r>
              <a:rPr lang="nl-NL" sz="2800" dirty="0">
                <a:solidFill>
                  <a:srgbClr val="767978"/>
                </a:solidFill>
                <a:latin typeface="Arial" panose="020B0604020202020204" pitchFamily="34" charset="0"/>
                <a:cs typeface="Arial" panose="020B0604020202020204" pitchFamily="34" charset="0"/>
              </a:rPr>
              <a:t> after re-opening </a:t>
            </a:r>
            <a:endParaRPr lang="en-GB" sz="2800" b="1" dirty="0">
              <a:solidFill>
                <a:srgbClr val="767978"/>
              </a:solidFill>
              <a:latin typeface="Arial" panose="020B0604020202020204" pitchFamily="34" charset="0"/>
              <a:cs typeface="Arial" panose="020B0604020202020204" pitchFamily="34" charset="0"/>
            </a:endParaRPr>
          </a:p>
        </p:txBody>
      </p:sp>
      <p:sp>
        <p:nvSpPr>
          <p:cNvPr id="89" name="Rectangle 88">
            <a:extLst>
              <a:ext uri="{FF2B5EF4-FFF2-40B4-BE49-F238E27FC236}">
                <a16:creationId xmlns="" xmlns:a16="http://schemas.microsoft.com/office/drawing/2014/main" id="{97AF2FFC-EE5A-4B34-AA9F-D4F986E63A2D}"/>
              </a:ext>
            </a:extLst>
          </p:cNvPr>
          <p:cNvSpPr/>
          <p:nvPr/>
        </p:nvSpPr>
        <p:spPr>
          <a:xfrm>
            <a:off x="738606" y="9009029"/>
            <a:ext cx="11439427" cy="276999"/>
          </a:xfrm>
          <a:prstGeom prst="rect">
            <a:avLst/>
          </a:prstGeom>
        </p:spPr>
        <p:txBody>
          <a:bodyPr wrap="square">
            <a:spAutoFit/>
          </a:bodyPr>
          <a:lstStyle/>
          <a:p>
            <a:r>
              <a:rPr lang="en-GB" sz="1200" dirty="0">
                <a:solidFill>
                  <a:srgbClr val="767978"/>
                </a:solidFill>
              </a:rPr>
              <a:t>Check PIS, SDS for detailed information http://sds.diversey.com | Use biocides safely. Always read the label and product information before use </a:t>
            </a:r>
          </a:p>
        </p:txBody>
      </p:sp>
      <p:sp>
        <p:nvSpPr>
          <p:cNvPr id="14" name="Google Shape;3772;p436"/>
          <p:cNvSpPr txBox="1"/>
          <p:nvPr/>
        </p:nvSpPr>
        <p:spPr>
          <a:xfrm>
            <a:off x="548945" y="7761622"/>
            <a:ext cx="6594312" cy="523344"/>
          </a:xfrm>
          <a:prstGeom prst="rect">
            <a:avLst/>
          </a:prstGeom>
          <a:noFill/>
          <a:ln>
            <a:noFill/>
          </a:ln>
        </p:spPr>
        <p:txBody>
          <a:bodyPr spcFirstLastPara="1" wrap="square" lIns="127995" tIns="63980" rIns="127995" bIns="63980" anchor="t" anchorCtr="0">
            <a:noAutofit/>
          </a:bodyPr>
          <a:lstStyle/>
          <a:p>
            <a:pPr lvl="0"/>
            <a:r>
              <a:rPr lang="en-US" sz="1400" i="1" dirty="0">
                <a:solidFill>
                  <a:srgbClr val="FF0000"/>
                </a:solidFill>
                <a:latin typeface="Calibri"/>
                <a:ea typeface="Calibri"/>
                <a:cs typeface="Calibri"/>
                <a:sym typeface="Calibri"/>
              </a:rPr>
              <a:t>*In COVID-19 situation, we recommend to temporarily </a:t>
            </a:r>
            <a:r>
              <a:rPr lang="en-US" sz="1400" b="1" i="1" dirty="0">
                <a:solidFill>
                  <a:srgbClr val="FF0000"/>
                </a:solidFill>
                <a:latin typeface="Calibri"/>
                <a:ea typeface="Calibri"/>
                <a:cs typeface="Calibri"/>
                <a:sym typeface="Calibri"/>
              </a:rPr>
              <a:t>refrain the use of these items</a:t>
            </a:r>
            <a:endParaRPr lang="en" sz="1400" i="1" dirty="0">
              <a:solidFill>
                <a:srgbClr val="FF0000"/>
              </a:solidFill>
              <a:latin typeface="Calibri"/>
              <a:ea typeface="Calibri"/>
              <a:cs typeface="Calibri"/>
              <a:sym typeface="Calibri"/>
            </a:endParaRPr>
          </a:p>
          <a:p>
            <a:r>
              <a:rPr lang="en" sz="1400" i="1" dirty="0">
                <a:latin typeface="Calibri"/>
                <a:ea typeface="Calibri"/>
                <a:cs typeface="Calibri"/>
                <a:sym typeface="Calibri"/>
              </a:rPr>
              <a:t>**</a:t>
            </a:r>
            <a:r>
              <a:rPr lang="en" sz="1400" i="1" dirty="0">
                <a:solidFill>
                  <a:schemeClr val="bg1">
                    <a:lumMod val="50000"/>
                  </a:schemeClr>
                </a:solidFill>
                <a:latin typeface="Calibri"/>
                <a:ea typeface="Calibri"/>
                <a:cs typeface="Calibri"/>
                <a:sym typeface="Calibri"/>
              </a:rPr>
              <a:t>Ask virucidal efficacy statement from your Dry Cleaning suppliers </a:t>
            </a:r>
            <a:endParaRPr sz="1960" i="1" dirty="0">
              <a:solidFill>
                <a:schemeClr val="bg1">
                  <a:lumMod val="50000"/>
                </a:schemeClr>
              </a:solidFill>
              <a:latin typeface="Calibri"/>
              <a:ea typeface="Calibri"/>
              <a:cs typeface="Calibri"/>
              <a:sym typeface="Calibri"/>
            </a:endParaRPr>
          </a:p>
        </p:txBody>
      </p:sp>
      <p:graphicFrame>
        <p:nvGraphicFramePr>
          <p:cNvPr id="15" name="Google Shape;3773;p436"/>
          <p:cNvGraphicFramePr/>
          <p:nvPr>
            <p:extLst>
              <p:ext uri="{D42A27DB-BD31-4B8C-83A1-F6EECF244321}">
                <p14:modId xmlns:p14="http://schemas.microsoft.com/office/powerpoint/2010/main" val="502357852"/>
              </p:ext>
            </p:extLst>
          </p:nvPr>
        </p:nvGraphicFramePr>
        <p:xfrm>
          <a:off x="548945" y="2851941"/>
          <a:ext cx="11835845" cy="4972998"/>
        </p:xfrm>
        <a:graphic>
          <a:graphicData uri="http://schemas.openxmlformats.org/drawingml/2006/table">
            <a:tbl>
              <a:tblPr>
                <a:gradFill>
                  <a:gsLst>
                    <a:gs pos="0">
                      <a:srgbClr val="9D9DF2"/>
                    </a:gs>
                    <a:gs pos="35000">
                      <a:srgbClr val="BDBDF2"/>
                    </a:gs>
                    <a:gs pos="100000">
                      <a:srgbClr val="E5E5FA"/>
                    </a:gs>
                  </a:gsLst>
                  <a:lin ang="16200038" scaled="0"/>
                </a:gradFill>
              </a:tblPr>
              <a:tblGrid>
                <a:gridCol w="2338858">
                  <a:extLst>
                    <a:ext uri="{9D8B030D-6E8A-4147-A177-3AD203B41FA5}">
                      <a16:colId xmlns="" xmlns:a16="http://schemas.microsoft.com/office/drawing/2014/main" val="20000"/>
                    </a:ext>
                  </a:extLst>
                </a:gridCol>
                <a:gridCol w="2411465">
                  <a:extLst>
                    <a:ext uri="{9D8B030D-6E8A-4147-A177-3AD203B41FA5}">
                      <a16:colId xmlns="" xmlns:a16="http://schemas.microsoft.com/office/drawing/2014/main" val="20001"/>
                    </a:ext>
                  </a:extLst>
                </a:gridCol>
                <a:gridCol w="3706510">
                  <a:extLst>
                    <a:ext uri="{9D8B030D-6E8A-4147-A177-3AD203B41FA5}">
                      <a16:colId xmlns="" xmlns:a16="http://schemas.microsoft.com/office/drawing/2014/main" val="20002"/>
                    </a:ext>
                  </a:extLst>
                </a:gridCol>
                <a:gridCol w="3379012">
                  <a:extLst>
                    <a:ext uri="{9D8B030D-6E8A-4147-A177-3AD203B41FA5}">
                      <a16:colId xmlns="" xmlns:a16="http://schemas.microsoft.com/office/drawing/2014/main" val="20003"/>
                    </a:ext>
                  </a:extLst>
                </a:gridCol>
              </a:tblGrid>
              <a:tr h="384062">
                <a:tc>
                  <a:txBody>
                    <a:bodyPr/>
                    <a:lstStyle/>
                    <a:p>
                      <a:pPr marL="0" marR="0" lvl="0" indent="0" algn="l" rtl="0">
                        <a:spcBef>
                          <a:spcPts val="0"/>
                        </a:spcBef>
                        <a:spcAft>
                          <a:spcPts val="0"/>
                        </a:spcAft>
                        <a:buNone/>
                      </a:pPr>
                      <a:r>
                        <a:rPr lang="en-GB" sz="1700" u="none" strike="noStrike" cap="small" baseline="0" noProof="0" dirty="0">
                          <a:solidFill>
                            <a:srgbClr val="FFFFFF"/>
                          </a:solidFill>
                          <a:latin typeface="Calibri"/>
                          <a:ea typeface="Calibri"/>
                          <a:cs typeface="Calibri"/>
                          <a:sym typeface="Calibri"/>
                        </a:rPr>
                        <a:t>Items</a:t>
                      </a:r>
                      <a:endParaRPr lang="en-GB" sz="1700" cap="small" baseline="0" noProof="0" dirty="0">
                        <a:solidFill>
                          <a:srgbClr val="FFFFFF"/>
                        </a:solidFill>
                        <a:latin typeface="Calibri"/>
                        <a:ea typeface="Calibri"/>
                        <a:cs typeface="Calibri"/>
                        <a:sym typeface="Calibri"/>
                      </a:endParaRPr>
                    </a:p>
                  </a:txBody>
                  <a:tcPr marL="128030" marR="128030" marT="64015" marB="64015">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chemeClr val="accent3"/>
                    </a:solidFill>
                  </a:tcPr>
                </a:tc>
                <a:tc>
                  <a:txBody>
                    <a:bodyPr/>
                    <a:lstStyle/>
                    <a:p>
                      <a:pPr marL="0" marR="0" lvl="0" indent="0" algn="l" rtl="0">
                        <a:spcBef>
                          <a:spcPts val="0"/>
                        </a:spcBef>
                        <a:spcAft>
                          <a:spcPts val="0"/>
                        </a:spcAft>
                        <a:buNone/>
                      </a:pPr>
                      <a:r>
                        <a:rPr lang="en-GB" sz="1700" cap="small" baseline="0" noProof="0" dirty="0">
                          <a:solidFill>
                            <a:srgbClr val="FFFFFF"/>
                          </a:solidFill>
                          <a:latin typeface="Calibri"/>
                          <a:ea typeface="Calibri"/>
                          <a:cs typeface="Calibri"/>
                          <a:sym typeface="Calibri"/>
                        </a:rPr>
                        <a:t>Guidelines</a:t>
                      </a:r>
                    </a:p>
                  </a:txBody>
                  <a:tcPr marL="128030" marR="128030" marT="64015" marB="64015">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chemeClr val="accent3"/>
                    </a:solidFill>
                  </a:tcPr>
                </a:tc>
                <a:tc>
                  <a:txBody>
                    <a:bodyPr/>
                    <a:lstStyle/>
                    <a:p>
                      <a:pPr marL="0" marR="0" lvl="0" indent="0" algn="l" rtl="0">
                        <a:spcBef>
                          <a:spcPts val="0"/>
                        </a:spcBef>
                        <a:spcAft>
                          <a:spcPts val="0"/>
                        </a:spcAft>
                        <a:buNone/>
                      </a:pPr>
                      <a:r>
                        <a:rPr lang="en-GB" sz="1700" cap="small" baseline="0" noProof="0" dirty="0">
                          <a:solidFill>
                            <a:srgbClr val="FFFFFF"/>
                          </a:solidFill>
                          <a:latin typeface="Calibri"/>
                          <a:ea typeface="Calibri"/>
                          <a:cs typeface="Calibri"/>
                          <a:sym typeface="Calibri"/>
                        </a:rPr>
                        <a:t>Laundry Solutions</a:t>
                      </a:r>
                    </a:p>
                  </a:txBody>
                  <a:tcPr marL="128030" marR="128030" marT="64015" marB="64015">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chemeClr val="accent3"/>
                    </a:solidFill>
                  </a:tcPr>
                </a:tc>
                <a:tc>
                  <a:txBody>
                    <a:bodyPr/>
                    <a:lstStyle/>
                    <a:p>
                      <a:pPr marL="0" lvl="0" indent="0" algn="l" rtl="0">
                        <a:spcBef>
                          <a:spcPts val="0"/>
                        </a:spcBef>
                        <a:spcAft>
                          <a:spcPts val="0"/>
                        </a:spcAft>
                        <a:buNone/>
                      </a:pPr>
                      <a:r>
                        <a:rPr lang="en-GB" sz="1700" cap="small" baseline="0" noProof="0" dirty="0">
                          <a:solidFill>
                            <a:schemeClr val="lt1"/>
                          </a:solidFill>
                          <a:latin typeface="Calibri"/>
                          <a:ea typeface="Calibri"/>
                          <a:cs typeface="Calibri"/>
                          <a:sym typeface="Calibri"/>
                        </a:rPr>
                        <a:t>Frequency</a:t>
                      </a:r>
                      <a:endParaRPr lang="en-GB" sz="1700" cap="small" baseline="0" noProof="0" dirty="0">
                        <a:solidFill>
                          <a:srgbClr val="FFFFFF"/>
                        </a:solidFill>
                        <a:highlight>
                          <a:srgbClr val="38761D"/>
                        </a:highlight>
                        <a:latin typeface="Calibri"/>
                        <a:ea typeface="Calibri"/>
                        <a:cs typeface="Calibri"/>
                        <a:sym typeface="Calibri"/>
                      </a:endParaRPr>
                    </a:p>
                  </a:txBody>
                  <a:tcPr marL="128030" marR="128030" marT="64015" marB="64015">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chemeClr val="accent3"/>
                    </a:solidFill>
                  </a:tcPr>
                </a:tc>
                <a:extLst>
                  <a:ext uri="{0D108BD9-81ED-4DB2-BD59-A6C34878D82A}">
                    <a16:rowId xmlns="" xmlns:a16="http://schemas.microsoft.com/office/drawing/2014/main" val="10000"/>
                  </a:ext>
                </a:extLst>
              </a:tr>
              <a:tr h="1657821">
                <a:tc>
                  <a:txBody>
                    <a:bodyPr/>
                    <a:lstStyle/>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GB"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Bed and bath linen</a:t>
                      </a:r>
                    </a:p>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GB"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Pillow case &amp; duvet cover</a:t>
                      </a:r>
                    </a:p>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GB"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Mattress,</a:t>
                      </a:r>
                      <a:r>
                        <a:rPr lang="en-GB" sz="1400" b="0" i="0" u="none" strike="noStrike" cap="none" baseline="0" noProof="0" dirty="0">
                          <a:solidFill>
                            <a:schemeClr val="bg1">
                              <a:lumMod val="50000"/>
                            </a:schemeClr>
                          </a:solidFill>
                          <a:latin typeface="Arial" panose="020B0604020202020204" pitchFamily="34" charset="0"/>
                          <a:ea typeface="Calibri"/>
                          <a:cs typeface="Arial" panose="020B0604020202020204" pitchFamily="34" charset="0"/>
                          <a:sym typeface="Calibri"/>
                        </a:rPr>
                        <a:t> p</a:t>
                      </a:r>
                      <a:r>
                        <a:rPr lang="en-GB"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illow &amp; duvet protectors</a:t>
                      </a:r>
                    </a:p>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GB"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Spa towel and F&amp;B linen</a:t>
                      </a:r>
                    </a:p>
                  </a:txBody>
                  <a:tcPr marL="128030" marR="128030" marT="64015" marB="64015"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marL="257175" marR="0" lvl="0" indent="-171450" algn="l" defTabSz="914400" rtl="0" eaLnBrk="1" fontAlgn="auto" latinLnBrk="0" hangingPunct="1">
                        <a:lnSpc>
                          <a:spcPct val="100000"/>
                        </a:lnSpc>
                        <a:spcBef>
                          <a:spcPts val="0"/>
                        </a:spcBef>
                        <a:spcAft>
                          <a:spcPts val="0"/>
                        </a:spcAft>
                        <a:buClrTx/>
                        <a:buSzPct val="83000"/>
                        <a:buFont typeface="Arial" panose="020B0604020202020204" pitchFamily="34" charset="0"/>
                        <a:buChar char="•"/>
                        <a:tabLst/>
                        <a:defRPr/>
                      </a:pPr>
                      <a:r>
                        <a:rPr lang="en-GB"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Always check care labels</a:t>
                      </a:r>
                    </a:p>
                    <a:p>
                      <a:pPr marL="85725" marR="0" lvl="0" indent="0" algn="l" defTabSz="914400" rtl="0" eaLnBrk="1" fontAlgn="auto" latinLnBrk="0" hangingPunct="1">
                        <a:lnSpc>
                          <a:spcPct val="100000"/>
                        </a:lnSpc>
                        <a:spcBef>
                          <a:spcPts val="0"/>
                        </a:spcBef>
                        <a:spcAft>
                          <a:spcPts val="0"/>
                        </a:spcAft>
                        <a:buClrTx/>
                        <a:buSzPct val="83000"/>
                        <a:buFont typeface="Arial" panose="020B0604020202020204" pitchFamily="34" charset="0"/>
                        <a:buNone/>
                        <a:tabLst/>
                        <a:defRPr/>
                      </a:pPr>
                      <a:endParaRPr lang="en-GB" sz="1400" b="0" i="0" u="none" strike="sng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endParaRPr>
                    </a:p>
                  </a:txBody>
                  <a:tcPr marL="0" marR="0" marT="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rgbClr val="FFFFFF"/>
                    </a:solidFill>
                  </a:tcPr>
                </a:tc>
                <a:tc>
                  <a:txBody>
                    <a:bodyPr/>
                    <a:lstStyle/>
                    <a:p>
                      <a:pPr marL="171450" marR="0" lvl="0" indent="-171450" algn="l" rtl="0">
                        <a:lnSpc>
                          <a:spcPct val="100000"/>
                        </a:lnSpc>
                        <a:spcBef>
                          <a:spcPts val="0"/>
                        </a:spcBef>
                        <a:spcAft>
                          <a:spcPts val="0"/>
                        </a:spcAft>
                        <a:buClrTx/>
                        <a:buSzPct val="83000"/>
                        <a:buFont typeface="Arial" panose="020B0604020202020204" pitchFamily="34" charset="0"/>
                        <a:buChar char="•"/>
                      </a:pPr>
                      <a:r>
                        <a:rPr lang="en-GB" sz="1400" noProof="0" dirty="0">
                          <a:solidFill>
                            <a:schemeClr val="bg1">
                              <a:lumMod val="50000"/>
                            </a:schemeClr>
                          </a:solidFill>
                          <a:latin typeface="Arial" panose="020B0604020202020204" pitchFamily="34" charset="0"/>
                          <a:ea typeface="Calibri"/>
                          <a:cs typeface="Arial" panose="020B0604020202020204" pitchFamily="34" charset="0"/>
                          <a:sym typeface="Calibri"/>
                        </a:rPr>
                        <a:t>Follow best recommended </a:t>
                      </a:r>
                      <a:r>
                        <a:rPr lang="en-GB" sz="1400" b="1" noProof="0" dirty="0">
                          <a:solidFill>
                            <a:srgbClr val="0008AB"/>
                          </a:solidFill>
                          <a:latin typeface="Arial" panose="020B0604020202020204" pitchFamily="34" charset="0"/>
                          <a:ea typeface="Calibri"/>
                          <a:cs typeface="Arial" panose="020B0604020202020204" pitchFamily="34" charset="0"/>
                          <a:sym typeface="Calibri"/>
                        </a:rPr>
                        <a:t>Clax disinfection program</a:t>
                      </a:r>
                      <a:r>
                        <a:rPr lang="en-GB" sz="1400" b="1" noProof="0" dirty="0">
                          <a:solidFill>
                            <a:srgbClr val="000000"/>
                          </a:solidFill>
                          <a:latin typeface="Arial" panose="020B0604020202020204" pitchFamily="34" charset="0"/>
                          <a:ea typeface="Calibri"/>
                          <a:cs typeface="Arial" panose="020B0604020202020204" pitchFamily="34" charset="0"/>
                          <a:sym typeface="Calibri"/>
                        </a:rPr>
                        <a:t> </a:t>
                      </a:r>
                      <a:r>
                        <a:rPr lang="en-GB" sz="1400" noProof="0" dirty="0">
                          <a:solidFill>
                            <a:schemeClr val="bg1">
                              <a:lumMod val="50000"/>
                            </a:schemeClr>
                          </a:solidFill>
                          <a:latin typeface="Arial" panose="020B0604020202020204" pitchFamily="34" charset="0"/>
                          <a:ea typeface="Calibri"/>
                          <a:cs typeface="Arial" panose="020B0604020202020204" pitchFamily="34" charset="0"/>
                          <a:sym typeface="Calibri"/>
                        </a:rPr>
                        <a:t>based on linen</a:t>
                      </a:r>
                      <a:r>
                        <a:rPr lang="en-GB" sz="1400" baseline="0" noProof="0" dirty="0">
                          <a:solidFill>
                            <a:schemeClr val="bg1">
                              <a:lumMod val="50000"/>
                            </a:schemeClr>
                          </a:solidFill>
                          <a:latin typeface="Arial" panose="020B0604020202020204" pitchFamily="34" charset="0"/>
                          <a:ea typeface="Calibri"/>
                          <a:cs typeface="Arial" panose="020B0604020202020204" pitchFamily="34" charset="0"/>
                          <a:sym typeface="Calibri"/>
                        </a:rPr>
                        <a:t> supplier’s recommendations</a:t>
                      </a:r>
                      <a:endParaRPr lang="en-GB" sz="1400" noProof="0" dirty="0">
                        <a:solidFill>
                          <a:schemeClr val="bg1">
                            <a:lumMod val="50000"/>
                          </a:schemeClr>
                        </a:solidFill>
                        <a:latin typeface="Arial" panose="020B0604020202020204" pitchFamily="34" charset="0"/>
                        <a:ea typeface="Calibri"/>
                        <a:cs typeface="Arial" panose="020B0604020202020204" pitchFamily="34" charset="0"/>
                        <a:sym typeface="Calibri"/>
                      </a:endParaRPr>
                    </a:p>
                  </a:txBody>
                  <a:tcPr marL="128030" marR="128030" marT="64015" marB="64015"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rgbClr val="FFFFFF"/>
                    </a:solidFill>
                  </a:tcPr>
                </a:tc>
                <a:tc>
                  <a:txBody>
                    <a:bodyPr/>
                    <a:lstStyle/>
                    <a:p>
                      <a:pPr marL="171450" marR="0" lvl="0" indent="-171450" algn="l" rtl="0">
                        <a:lnSpc>
                          <a:spcPct val="100000"/>
                        </a:lnSpc>
                        <a:spcBef>
                          <a:spcPts val="0"/>
                        </a:spcBef>
                        <a:spcAft>
                          <a:spcPts val="0"/>
                        </a:spcAft>
                        <a:buClrTx/>
                        <a:buSzPct val="83000"/>
                        <a:buFont typeface="Arial" panose="020B0604020202020204" pitchFamily="34" charset="0"/>
                        <a:buChar char="•"/>
                      </a:pPr>
                      <a:r>
                        <a:rPr lang="en-GB"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Daily for used bath</a:t>
                      </a:r>
                      <a:r>
                        <a:rPr lang="en-GB" sz="1400" b="0" i="0" u="none" strike="noStrike" cap="none" baseline="0" noProof="0" dirty="0">
                          <a:solidFill>
                            <a:schemeClr val="bg1">
                              <a:lumMod val="50000"/>
                            </a:schemeClr>
                          </a:solidFill>
                          <a:latin typeface="Arial" panose="020B0604020202020204" pitchFamily="34" charset="0"/>
                          <a:ea typeface="Calibri"/>
                          <a:cs typeface="Arial" panose="020B0604020202020204" pitchFamily="34" charset="0"/>
                          <a:sym typeface="Calibri"/>
                        </a:rPr>
                        <a:t> linen</a:t>
                      </a:r>
                    </a:p>
                    <a:p>
                      <a:pPr marL="171450" marR="0" lvl="0" indent="-171450" algn="l" defTabSz="914400" rtl="0" eaLnBrk="1" fontAlgn="auto" latinLnBrk="0" hangingPunct="1">
                        <a:lnSpc>
                          <a:spcPct val="100000"/>
                        </a:lnSpc>
                        <a:spcBef>
                          <a:spcPts val="0"/>
                        </a:spcBef>
                        <a:spcAft>
                          <a:spcPts val="0"/>
                        </a:spcAft>
                        <a:buClrTx/>
                        <a:buSzPct val="83000"/>
                        <a:buFont typeface="Arial" panose="020B0604020202020204" pitchFamily="34" charset="0"/>
                        <a:buChar char="•"/>
                        <a:tabLst/>
                        <a:defRPr/>
                      </a:pPr>
                      <a:r>
                        <a:rPr lang="en-GB"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Daily for spa towel and F&amp;B linen</a:t>
                      </a:r>
                    </a:p>
                    <a:p>
                      <a:pPr marL="171450" marR="0" lvl="0" indent="-171450" algn="l" rtl="0">
                        <a:lnSpc>
                          <a:spcPct val="100000"/>
                        </a:lnSpc>
                        <a:spcBef>
                          <a:spcPts val="0"/>
                        </a:spcBef>
                        <a:spcAft>
                          <a:spcPts val="0"/>
                        </a:spcAft>
                        <a:buClrTx/>
                        <a:buSzPct val="83000"/>
                        <a:buFont typeface="Arial" panose="020B0604020202020204" pitchFamily="34" charset="0"/>
                        <a:buChar char="•"/>
                      </a:pPr>
                      <a:r>
                        <a:rPr lang="en-GB"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After every guest check-out</a:t>
                      </a:r>
                      <a:r>
                        <a:rPr lang="en-GB" sz="1400" b="0" i="0" u="none" strike="noStrike" cap="none" baseline="0" noProof="0" dirty="0">
                          <a:solidFill>
                            <a:schemeClr val="bg1">
                              <a:lumMod val="50000"/>
                            </a:schemeClr>
                          </a:solidFill>
                          <a:latin typeface="Arial" panose="020B0604020202020204" pitchFamily="34" charset="0"/>
                          <a:ea typeface="Calibri"/>
                          <a:cs typeface="Arial" panose="020B0604020202020204" pitchFamily="34" charset="0"/>
                          <a:sym typeface="Calibri"/>
                        </a:rPr>
                        <a:t> </a:t>
                      </a:r>
                      <a:r>
                        <a:rPr lang="en-GB"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for all linen</a:t>
                      </a:r>
                      <a:r>
                        <a:rPr lang="en-GB" sz="1400" b="0" i="0" u="none" strike="noStrike" cap="none" baseline="0" noProof="0" dirty="0">
                          <a:solidFill>
                            <a:schemeClr val="bg1">
                              <a:lumMod val="50000"/>
                            </a:schemeClr>
                          </a:solidFill>
                          <a:latin typeface="Arial" panose="020B0604020202020204" pitchFamily="34" charset="0"/>
                          <a:ea typeface="Calibri"/>
                          <a:cs typeface="Arial" panose="020B0604020202020204" pitchFamily="34" charset="0"/>
                          <a:sym typeface="Calibri"/>
                        </a:rPr>
                        <a:t> </a:t>
                      </a:r>
                      <a:r>
                        <a:rPr lang="en-GB"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in the Guest Room (used and not</a:t>
                      </a:r>
                      <a:r>
                        <a:rPr lang="en-GB" sz="1400" b="0" i="0" u="none" strike="noStrike" cap="none" baseline="0" noProof="0" dirty="0">
                          <a:solidFill>
                            <a:schemeClr val="bg1">
                              <a:lumMod val="50000"/>
                            </a:schemeClr>
                          </a:solidFill>
                          <a:latin typeface="Arial" panose="020B0604020202020204" pitchFamily="34" charset="0"/>
                          <a:ea typeface="Calibri"/>
                          <a:cs typeface="Arial" panose="020B0604020202020204" pitchFamily="34" charset="0"/>
                          <a:sym typeface="Calibri"/>
                        </a:rPr>
                        <a:t> used)</a:t>
                      </a:r>
                      <a:endParaRPr lang="en-GB"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endParaRPr>
                    </a:p>
                  </a:txBody>
                  <a:tcPr marL="128030" marR="128030" marT="64015" marB="64015"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1657821">
                <a:tc>
                  <a:txBody>
                    <a:bodyPr/>
                    <a:lstStyle/>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GB"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Curtains (cotton / synthetic)</a:t>
                      </a:r>
                      <a:endParaRPr lang="en-GB"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Arial"/>
                      </a:endParaRPr>
                    </a:p>
                    <a:p>
                      <a:pPr marL="180975" marR="0" lvl="0" indent="-180975" algn="l" defTabSz="914400" rtl="0" eaLnBrk="1" fontAlgn="auto" latinLnBrk="0" hangingPunct="1">
                        <a:lnSpc>
                          <a:spcPct val="107000"/>
                        </a:lnSpc>
                        <a:spcBef>
                          <a:spcPts val="0"/>
                        </a:spcBef>
                        <a:spcAft>
                          <a:spcPts val="300"/>
                        </a:spcAft>
                        <a:buClrTx/>
                        <a:buSzPct val="83000"/>
                        <a:buFont typeface="Wingdings" panose="05000000000000000000" pitchFamily="2" charset="2"/>
                        <a:buChar char="ü"/>
                        <a:tabLst/>
                        <a:defRPr/>
                      </a:pPr>
                      <a:r>
                        <a:rPr lang="en-GB"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Sofa covers</a:t>
                      </a:r>
                    </a:p>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GB" sz="1400" b="0" i="0" u="none" strike="noStrike" cap="none" noProof="0" dirty="0">
                          <a:solidFill>
                            <a:srgbClr val="FF0000"/>
                          </a:solidFill>
                          <a:latin typeface="Arial" panose="020B0604020202020204" pitchFamily="34" charset="0"/>
                          <a:ea typeface="Calibri"/>
                          <a:cs typeface="Arial" panose="020B0604020202020204" pitchFamily="34" charset="0"/>
                          <a:sym typeface="Calibri"/>
                        </a:rPr>
                        <a:t>Cover of decoration pillows*</a:t>
                      </a:r>
                      <a:endParaRPr lang="en-GB" sz="1400" b="0" i="0" u="none" strike="noStrike" cap="none" noProof="0" dirty="0">
                        <a:solidFill>
                          <a:srgbClr val="FF0000"/>
                        </a:solidFill>
                        <a:latin typeface="Arial" panose="020B0604020202020204" pitchFamily="34" charset="0"/>
                        <a:ea typeface="Calibri"/>
                        <a:cs typeface="Arial" panose="020B0604020202020204" pitchFamily="34" charset="0"/>
                        <a:sym typeface="Arial"/>
                      </a:endParaRPr>
                    </a:p>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GB" sz="1400" b="0" i="0" u="none" strike="noStrike" cap="none" noProof="0" dirty="0">
                          <a:solidFill>
                            <a:srgbClr val="FF0000"/>
                          </a:solidFill>
                          <a:latin typeface="Arial" panose="020B0604020202020204" pitchFamily="34" charset="0"/>
                          <a:ea typeface="Calibri"/>
                          <a:cs typeface="Arial" panose="020B0604020202020204" pitchFamily="34" charset="0"/>
                          <a:sym typeface="Calibri"/>
                        </a:rPr>
                        <a:t>Bed skirts*</a:t>
                      </a:r>
                    </a:p>
                  </a:txBody>
                  <a:tcPr marL="128030" marR="128030" marT="64015" marB="64015"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marL="257175" marR="0" lvl="0" indent="-171450" algn="l" rtl="0">
                        <a:lnSpc>
                          <a:spcPct val="100000"/>
                        </a:lnSpc>
                        <a:spcBef>
                          <a:spcPts val="0"/>
                        </a:spcBef>
                        <a:spcAft>
                          <a:spcPts val="0"/>
                        </a:spcAft>
                        <a:buClrTx/>
                        <a:buSzPct val="83000"/>
                        <a:buFont typeface="Arial" panose="020B0604020202020204" pitchFamily="34" charset="0"/>
                        <a:buChar char="•"/>
                      </a:pPr>
                      <a:r>
                        <a:rPr lang="en-GB"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Always check care labels</a:t>
                      </a:r>
                    </a:p>
                    <a:p>
                      <a:pPr marL="85725" marR="0" lvl="0" indent="0" algn="l" rtl="0">
                        <a:lnSpc>
                          <a:spcPct val="100000"/>
                        </a:lnSpc>
                        <a:spcBef>
                          <a:spcPts val="0"/>
                        </a:spcBef>
                        <a:spcAft>
                          <a:spcPts val="0"/>
                        </a:spcAft>
                        <a:buClrTx/>
                        <a:buSzPct val="83000"/>
                        <a:buFont typeface="Arial" panose="020B0604020202020204" pitchFamily="34" charset="0"/>
                        <a:buNone/>
                      </a:pPr>
                      <a:endParaRPr lang="en-GB"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endParaRPr>
                    </a:p>
                  </a:txBody>
                  <a:tcPr marL="0" marR="0" marT="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rgbClr val="FFFFFF"/>
                    </a:solidFill>
                  </a:tcPr>
                </a:tc>
                <a:tc>
                  <a:txBody>
                    <a:bodyPr/>
                    <a:lstStyle/>
                    <a:p>
                      <a:pPr marL="171450" marR="0" lvl="0" indent="-171450" algn="l" rtl="0">
                        <a:lnSpc>
                          <a:spcPct val="100000"/>
                        </a:lnSpc>
                        <a:spcBef>
                          <a:spcPts val="0"/>
                        </a:spcBef>
                        <a:spcAft>
                          <a:spcPts val="0"/>
                        </a:spcAft>
                        <a:buClrTx/>
                        <a:buSzPct val="83000"/>
                        <a:buFont typeface="Arial" panose="020B0604020202020204" pitchFamily="34" charset="0"/>
                        <a:buChar char="•"/>
                      </a:pPr>
                      <a:r>
                        <a:rPr lang="en-GB" sz="1400" noProof="0" dirty="0">
                          <a:solidFill>
                            <a:schemeClr val="bg1">
                              <a:lumMod val="50000"/>
                            </a:schemeClr>
                          </a:solidFill>
                          <a:latin typeface="Arial" panose="020B0604020202020204" pitchFamily="34" charset="0"/>
                          <a:ea typeface="Calibri"/>
                          <a:cs typeface="Arial" panose="020B0604020202020204" pitchFamily="34" charset="0"/>
                          <a:sym typeface="Calibri"/>
                        </a:rPr>
                        <a:t>Follow best recommended </a:t>
                      </a:r>
                      <a:r>
                        <a:rPr lang="en-GB" sz="1400" b="1" noProof="0" dirty="0">
                          <a:solidFill>
                            <a:srgbClr val="0008AB"/>
                          </a:solidFill>
                          <a:latin typeface="Arial" panose="020B0604020202020204" pitchFamily="34" charset="0"/>
                          <a:ea typeface="Calibri"/>
                          <a:cs typeface="Arial" panose="020B0604020202020204" pitchFamily="34" charset="0"/>
                          <a:sym typeface="Calibri"/>
                        </a:rPr>
                        <a:t>Clax disinfection program</a:t>
                      </a:r>
                      <a:r>
                        <a:rPr lang="en-GB" sz="1400" b="1" noProof="0" dirty="0">
                          <a:solidFill>
                            <a:srgbClr val="000000"/>
                          </a:solidFill>
                          <a:latin typeface="Arial" panose="020B0604020202020204" pitchFamily="34" charset="0"/>
                          <a:ea typeface="Calibri"/>
                          <a:cs typeface="Arial" panose="020B0604020202020204" pitchFamily="34" charset="0"/>
                          <a:sym typeface="Calibri"/>
                        </a:rPr>
                        <a:t> </a:t>
                      </a:r>
                      <a:r>
                        <a:rPr lang="en-GB" sz="1400" noProof="0" dirty="0">
                          <a:solidFill>
                            <a:schemeClr val="bg1">
                              <a:lumMod val="50000"/>
                            </a:schemeClr>
                          </a:solidFill>
                          <a:latin typeface="Arial" panose="020B0604020202020204" pitchFamily="34" charset="0"/>
                          <a:ea typeface="Calibri"/>
                          <a:cs typeface="Arial" panose="020B0604020202020204" pitchFamily="34" charset="0"/>
                          <a:sym typeface="Calibri"/>
                        </a:rPr>
                        <a:t>based on linen</a:t>
                      </a:r>
                      <a:r>
                        <a:rPr lang="en-GB" sz="1400" baseline="0" noProof="0" dirty="0">
                          <a:solidFill>
                            <a:schemeClr val="bg1">
                              <a:lumMod val="50000"/>
                            </a:schemeClr>
                          </a:solidFill>
                          <a:latin typeface="Arial" panose="020B0604020202020204" pitchFamily="34" charset="0"/>
                          <a:ea typeface="Calibri"/>
                          <a:cs typeface="Arial" panose="020B0604020202020204" pitchFamily="34" charset="0"/>
                          <a:sym typeface="Calibri"/>
                        </a:rPr>
                        <a:t> supplier’s recommendations</a:t>
                      </a:r>
                    </a:p>
                    <a:p>
                      <a:pPr marL="171450" marR="0" lvl="0" indent="-171450" algn="l" defTabSz="914400" rtl="0" eaLnBrk="1" fontAlgn="auto" latinLnBrk="0" hangingPunct="1">
                        <a:lnSpc>
                          <a:spcPct val="100000"/>
                        </a:lnSpc>
                        <a:spcBef>
                          <a:spcPts val="0"/>
                        </a:spcBef>
                        <a:spcAft>
                          <a:spcPts val="0"/>
                        </a:spcAft>
                        <a:buClrTx/>
                        <a:buSzPct val="83000"/>
                        <a:buFont typeface="Arial" panose="020B0604020202020204" pitchFamily="34" charset="0"/>
                        <a:buChar char="•"/>
                        <a:tabLst/>
                        <a:defRPr/>
                      </a:pPr>
                      <a:r>
                        <a:rPr lang="en-GB" sz="1400" noProof="0" dirty="0">
                          <a:solidFill>
                            <a:schemeClr val="bg1">
                              <a:lumMod val="50000"/>
                            </a:schemeClr>
                          </a:solidFill>
                          <a:latin typeface="Arial" panose="020B0604020202020204" pitchFamily="34" charset="0"/>
                          <a:ea typeface="Calibri"/>
                          <a:cs typeface="Arial" panose="020B0604020202020204" pitchFamily="34" charset="0"/>
                          <a:sym typeface="Calibri"/>
                        </a:rPr>
                        <a:t>Dry Cleaning is an alternative option**</a:t>
                      </a:r>
                    </a:p>
                  </a:txBody>
                  <a:tcPr marL="128030" marR="128030" marT="64015" marB="64015"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rgbClr val="FFFFFF"/>
                    </a:solidFill>
                  </a:tcPr>
                </a:tc>
                <a:tc>
                  <a:txBody>
                    <a:bodyPr/>
                    <a:lstStyle/>
                    <a:p>
                      <a:pPr marL="171450" marR="0" lvl="0" indent="-171450" algn="l" rtl="0">
                        <a:lnSpc>
                          <a:spcPct val="100000"/>
                        </a:lnSpc>
                        <a:spcBef>
                          <a:spcPts val="0"/>
                        </a:spcBef>
                        <a:spcAft>
                          <a:spcPts val="0"/>
                        </a:spcAft>
                        <a:buClrTx/>
                        <a:buSzPct val="83000"/>
                        <a:buFont typeface="Arial" panose="020B0604020202020204" pitchFamily="34" charset="0"/>
                        <a:buChar char="•"/>
                      </a:pPr>
                      <a:r>
                        <a:rPr lang="en-GB"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Double current hotel practice</a:t>
                      </a:r>
                      <a:r>
                        <a:rPr lang="en-GB" sz="1400" b="0" i="0" u="none" strike="noStrike" cap="none" baseline="0" noProof="0" dirty="0">
                          <a:solidFill>
                            <a:schemeClr val="bg1">
                              <a:lumMod val="50000"/>
                            </a:schemeClr>
                          </a:solidFill>
                          <a:latin typeface="Arial" panose="020B0604020202020204" pitchFamily="34" charset="0"/>
                          <a:ea typeface="Calibri"/>
                          <a:cs typeface="Arial" panose="020B0604020202020204" pitchFamily="34" charset="0"/>
                          <a:sym typeface="Calibri"/>
                        </a:rPr>
                        <a:t> for </a:t>
                      </a:r>
                      <a:r>
                        <a:rPr lang="en-GB"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curtains,</a:t>
                      </a:r>
                      <a:r>
                        <a:rPr lang="en-GB" sz="1400" b="0" i="0" u="none" strike="noStrike" cap="none" baseline="0" noProof="0" dirty="0">
                          <a:solidFill>
                            <a:schemeClr val="bg1">
                              <a:lumMod val="50000"/>
                            </a:schemeClr>
                          </a:solidFill>
                          <a:latin typeface="Arial" panose="020B0604020202020204" pitchFamily="34" charset="0"/>
                          <a:ea typeface="Calibri"/>
                          <a:cs typeface="Arial" panose="020B0604020202020204" pitchFamily="34" charset="0"/>
                          <a:sym typeface="Calibri"/>
                        </a:rPr>
                        <a:t> </a:t>
                      </a:r>
                      <a:r>
                        <a:rPr lang="en-GB"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bed skirt,</a:t>
                      </a:r>
                      <a:r>
                        <a:rPr lang="en-GB" sz="1400" b="0" i="0" u="none" strike="noStrike" cap="none" baseline="0" noProof="0" dirty="0">
                          <a:solidFill>
                            <a:schemeClr val="bg1">
                              <a:lumMod val="50000"/>
                            </a:schemeClr>
                          </a:solidFill>
                          <a:latin typeface="Arial" panose="020B0604020202020204" pitchFamily="34" charset="0"/>
                          <a:ea typeface="Calibri"/>
                          <a:cs typeface="Arial" panose="020B0604020202020204" pitchFamily="34" charset="0"/>
                          <a:sym typeface="Calibri"/>
                        </a:rPr>
                        <a:t> sofa covers</a:t>
                      </a:r>
                    </a:p>
                    <a:p>
                      <a:pPr marL="171450" marR="0" lvl="0" indent="-171450" algn="l" defTabSz="914400" rtl="0" eaLnBrk="1" fontAlgn="auto" latinLnBrk="0" hangingPunct="1">
                        <a:lnSpc>
                          <a:spcPct val="100000"/>
                        </a:lnSpc>
                        <a:spcBef>
                          <a:spcPts val="0"/>
                        </a:spcBef>
                        <a:spcAft>
                          <a:spcPts val="0"/>
                        </a:spcAft>
                        <a:buClrTx/>
                        <a:buSzPct val="83000"/>
                        <a:buFont typeface="Arial" panose="020B0604020202020204" pitchFamily="34" charset="0"/>
                        <a:buChar char="•"/>
                        <a:tabLst/>
                        <a:defRPr/>
                      </a:pPr>
                      <a:r>
                        <a:rPr lang="en-GB"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After every </a:t>
                      </a:r>
                      <a:r>
                        <a:rPr lang="en-US"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guest check-out</a:t>
                      </a:r>
                      <a:r>
                        <a:rPr lang="en-US" sz="1400" b="0" i="0" u="none" strike="noStrike" cap="none" baseline="0" noProof="0" dirty="0">
                          <a:solidFill>
                            <a:schemeClr val="bg1">
                              <a:lumMod val="50000"/>
                            </a:schemeClr>
                          </a:solidFill>
                          <a:latin typeface="Arial" panose="020B0604020202020204" pitchFamily="34" charset="0"/>
                          <a:ea typeface="Calibri"/>
                          <a:cs typeface="Arial" panose="020B0604020202020204" pitchFamily="34" charset="0"/>
                          <a:sym typeface="Calibri"/>
                        </a:rPr>
                        <a:t> </a:t>
                      </a:r>
                      <a:r>
                        <a:rPr lang="en-GB" sz="1400" b="0" i="0" u="none" strike="noStrike" cap="none" noProof="0" dirty="0">
                          <a:solidFill>
                            <a:schemeClr val="bg1">
                              <a:lumMod val="50000"/>
                            </a:schemeClr>
                          </a:solidFill>
                          <a:latin typeface="Arial" panose="020B0604020202020204" pitchFamily="34" charset="0"/>
                          <a:ea typeface="Calibri"/>
                          <a:cs typeface="Arial" panose="020B0604020202020204" pitchFamily="34" charset="0"/>
                          <a:sym typeface="Calibri"/>
                        </a:rPr>
                        <a:t>for cover of decoration pillow</a:t>
                      </a:r>
                    </a:p>
                  </a:txBody>
                  <a:tcPr marL="128030" marR="128030" marT="64015" marB="64015"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1087759">
                <a:tc>
                  <a:txBody>
                    <a:bodyPr/>
                    <a:lstStyle/>
                    <a:p>
                      <a:pPr marL="180975" marR="0" lvl="0" indent="-180975" algn="l" rtl="0">
                        <a:lnSpc>
                          <a:spcPct val="107000"/>
                        </a:lnSpc>
                        <a:spcBef>
                          <a:spcPts val="0"/>
                        </a:spcBef>
                        <a:spcAft>
                          <a:spcPts val="300"/>
                        </a:spcAft>
                        <a:buClrTx/>
                        <a:buSzPct val="83000"/>
                        <a:buFont typeface="Wingdings" panose="05000000000000000000" pitchFamily="2" charset="2"/>
                        <a:buChar char="ü"/>
                      </a:pPr>
                      <a:r>
                        <a:rPr lang="en" sz="1400" b="0" i="0" u="none" strike="noStrike" cap="none" dirty="0">
                          <a:solidFill>
                            <a:schemeClr val="bg1">
                              <a:lumMod val="50000"/>
                            </a:schemeClr>
                          </a:solidFill>
                          <a:latin typeface="Arial" panose="020B0604020202020204" pitchFamily="34" charset="0"/>
                          <a:ea typeface="Calibri"/>
                          <a:cs typeface="Arial" panose="020B0604020202020204" pitchFamily="34" charset="0"/>
                          <a:sym typeface="Calibri"/>
                        </a:rPr>
                        <a:t>Staff Uniforms </a:t>
                      </a:r>
                      <a:endParaRPr sz="1400" b="0" i="0" u="none" strike="noStrike" cap="none" dirty="0">
                        <a:solidFill>
                          <a:schemeClr val="bg1">
                            <a:lumMod val="50000"/>
                          </a:schemeClr>
                        </a:solidFill>
                        <a:latin typeface="Arial" panose="020B0604020202020204" pitchFamily="34" charset="0"/>
                        <a:ea typeface="Calibri"/>
                        <a:cs typeface="Arial" panose="020B0604020202020204" pitchFamily="34" charset="0"/>
                        <a:sym typeface="Calibri"/>
                      </a:endParaRPr>
                    </a:p>
                  </a:txBody>
                  <a:tcPr marL="128030" marR="128030" marT="64015" marB="64015"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marL="257175" marR="0" lvl="0" indent="-171450" algn="l" rtl="0">
                        <a:lnSpc>
                          <a:spcPct val="100000"/>
                        </a:lnSpc>
                        <a:spcBef>
                          <a:spcPts val="0"/>
                        </a:spcBef>
                        <a:spcAft>
                          <a:spcPts val="0"/>
                        </a:spcAft>
                        <a:buClrTx/>
                        <a:buSzPct val="83000"/>
                        <a:buFont typeface="Arial" panose="020B0604020202020204" pitchFamily="34" charset="0"/>
                        <a:buChar char="•"/>
                      </a:pPr>
                      <a:r>
                        <a:rPr lang="en" sz="1400" b="0" i="0" u="none" strike="noStrike" cap="none" dirty="0">
                          <a:solidFill>
                            <a:schemeClr val="bg1">
                              <a:lumMod val="50000"/>
                            </a:schemeClr>
                          </a:solidFill>
                          <a:latin typeface="Arial" panose="020B0604020202020204" pitchFamily="34" charset="0"/>
                          <a:ea typeface="Calibri"/>
                          <a:cs typeface="Arial" panose="020B0604020202020204" pitchFamily="34" charset="0"/>
                          <a:sym typeface="Calibri"/>
                        </a:rPr>
                        <a:t>Always check care labels </a:t>
                      </a:r>
                      <a:endParaRPr sz="1400" b="0" i="0" u="none" strike="noStrike" cap="none" dirty="0">
                        <a:solidFill>
                          <a:schemeClr val="bg1">
                            <a:lumMod val="50000"/>
                          </a:schemeClr>
                        </a:solidFill>
                        <a:latin typeface="Arial" panose="020B0604020202020204" pitchFamily="34" charset="0"/>
                        <a:ea typeface="Calibri"/>
                        <a:cs typeface="Arial" panose="020B0604020202020204" pitchFamily="34" charset="0"/>
                        <a:sym typeface="Calibri"/>
                      </a:endParaRPr>
                    </a:p>
                  </a:txBody>
                  <a:tcPr marL="0" marR="0" marT="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rgbClr val="FFFFFF"/>
                    </a:solidFill>
                  </a:tcPr>
                </a:tc>
                <a:tc>
                  <a:txBody>
                    <a:bodyPr/>
                    <a:lstStyle/>
                    <a:p>
                      <a:pPr marL="171450" marR="0" lvl="0" indent="-171450" algn="l" rtl="0">
                        <a:lnSpc>
                          <a:spcPct val="100000"/>
                        </a:lnSpc>
                        <a:spcBef>
                          <a:spcPts val="0"/>
                        </a:spcBef>
                        <a:spcAft>
                          <a:spcPts val="0"/>
                        </a:spcAft>
                        <a:buClrTx/>
                        <a:buSzPct val="83000"/>
                        <a:buFont typeface="Arial" panose="020B0604020202020204" pitchFamily="34" charset="0"/>
                        <a:buChar char="•"/>
                      </a:pPr>
                      <a:r>
                        <a:rPr lang="en-GB" sz="1400" noProof="0" dirty="0">
                          <a:solidFill>
                            <a:schemeClr val="bg1">
                              <a:lumMod val="50000"/>
                            </a:schemeClr>
                          </a:solidFill>
                          <a:latin typeface="Arial" panose="020B0604020202020204" pitchFamily="34" charset="0"/>
                          <a:ea typeface="Calibri"/>
                          <a:cs typeface="Arial" panose="020B0604020202020204" pitchFamily="34" charset="0"/>
                          <a:sym typeface="Calibri"/>
                        </a:rPr>
                        <a:t>Follow best recommended </a:t>
                      </a:r>
                      <a:r>
                        <a:rPr lang="en-GB" sz="1400" b="1" noProof="0" dirty="0">
                          <a:solidFill>
                            <a:srgbClr val="0008AB"/>
                          </a:solidFill>
                          <a:latin typeface="Arial" panose="020B0604020202020204" pitchFamily="34" charset="0"/>
                          <a:ea typeface="Calibri"/>
                          <a:cs typeface="Arial" panose="020B0604020202020204" pitchFamily="34" charset="0"/>
                          <a:sym typeface="Calibri"/>
                        </a:rPr>
                        <a:t>Clax disinfection program</a:t>
                      </a:r>
                      <a:r>
                        <a:rPr lang="en-GB" sz="1400" b="1" noProof="0" dirty="0">
                          <a:solidFill>
                            <a:srgbClr val="000000"/>
                          </a:solidFill>
                          <a:latin typeface="Arial" panose="020B0604020202020204" pitchFamily="34" charset="0"/>
                          <a:ea typeface="Calibri"/>
                          <a:cs typeface="Arial" panose="020B0604020202020204" pitchFamily="34" charset="0"/>
                          <a:sym typeface="Calibri"/>
                        </a:rPr>
                        <a:t> </a:t>
                      </a:r>
                      <a:r>
                        <a:rPr lang="en-GB" sz="1400" noProof="0" dirty="0">
                          <a:solidFill>
                            <a:schemeClr val="bg1">
                              <a:lumMod val="50000"/>
                            </a:schemeClr>
                          </a:solidFill>
                          <a:latin typeface="Arial" panose="020B0604020202020204" pitchFamily="34" charset="0"/>
                          <a:ea typeface="Calibri"/>
                          <a:cs typeface="Arial" panose="020B0604020202020204" pitchFamily="34" charset="0"/>
                          <a:sym typeface="Calibri"/>
                        </a:rPr>
                        <a:t>based on linen</a:t>
                      </a:r>
                      <a:r>
                        <a:rPr lang="en-GB" sz="1400" baseline="0" noProof="0" dirty="0">
                          <a:solidFill>
                            <a:schemeClr val="bg1">
                              <a:lumMod val="50000"/>
                            </a:schemeClr>
                          </a:solidFill>
                          <a:latin typeface="Arial" panose="020B0604020202020204" pitchFamily="34" charset="0"/>
                          <a:ea typeface="Calibri"/>
                          <a:cs typeface="Arial" panose="020B0604020202020204" pitchFamily="34" charset="0"/>
                          <a:sym typeface="Calibri"/>
                        </a:rPr>
                        <a:t> supplier’s recommendations</a:t>
                      </a:r>
                    </a:p>
                    <a:p>
                      <a:pPr marL="171450" marR="0" lvl="0" indent="-171450" algn="l" defTabSz="914400" rtl="0" eaLnBrk="1" fontAlgn="auto" latinLnBrk="0" hangingPunct="1">
                        <a:lnSpc>
                          <a:spcPct val="100000"/>
                        </a:lnSpc>
                        <a:spcBef>
                          <a:spcPts val="0"/>
                        </a:spcBef>
                        <a:spcAft>
                          <a:spcPts val="0"/>
                        </a:spcAft>
                        <a:buClrTx/>
                        <a:buSzPct val="83000"/>
                        <a:buFont typeface="Arial" panose="020B0604020202020204" pitchFamily="34" charset="0"/>
                        <a:buChar char="•"/>
                        <a:tabLst/>
                        <a:defRPr/>
                      </a:pPr>
                      <a:r>
                        <a:rPr lang="en-GB" sz="1400" noProof="0" dirty="0">
                          <a:solidFill>
                            <a:schemeClr val="bg1">
                              <a:lumMod val="50000"/>
                            </a:schemeClr>
                          </a:solidFill>
                          <a:latin typeface="Arial" panose="020B0604020202020204" pitchFamily="34" charset="0"/>
                          <a:ea typeface="Calibri"/>
                          <a:cs typeface="Arial" panose="020B0604020202020204" pitchFamily="34" charset="0"/>
                          <a:sym typeface="Calibri"/>
                        </a:rPr>
                        <a:t>Dry Cleaning is an alternative option**</a:t>
                      </a:r>
                    </a:p>
                  </a:txBody>
                  <a:tcPr marL="128030" marR="128030" marT="64015" marB="64015"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rgbClr val="FFFFFF"/>
                    </a:solidFill>
                  </a:tcPr>
                </a:tc>
                <a:tc>
                  <a:txBody>
                    <a:bodyPr/>
                    <a:lstStyle/>
                    <a:p>
                      <a:pPr marL="171450" marR="0" lvl="0" indent="-171450" algn="l" rtl="0">
                        <a:lnSpc>
                          <a:spcPct val="100000"/>
                        </a:lnSpc>
                        <a:spcBef>
                          <a:spcPts val="0"/>
                        </a:spcBef>
                        <a:spcAft>
                          <a:spcPts val="0"/>
                        </a:spcAft>
                        <a:buClrTx/>
                        <a:buSzPct val="83000"/>
                        <a:buFont typeface="Arial" panose="020B0604020202020204" pitchFamily="34" charset="0"/>
                        <a:buChar char="•"/>
                      </a:pPr>
                      <a:r>
                        <a:rPr lang="en" sz="1400" b="0" i="0" u="none" strike="noStrike" cap="none" dirty="0">
                          <a:solidFill>
                            <a:schemeClr val="bg1">
                              <a:lumMod val="50000"/>
                            </a:schemeClr>
                          </a:solidFill>
                          <a:latin typeface="Arial" panose="020B0604020202020204" pitchFamily="34" charset="0"/>
                          <a:ea typeface="Calibri"/>
                          <a:cs typeface="Arial" panose="020B0604020202020204" pitchFamily="34" charset="0"/>
                          <a:sym typeface="Calibri"/>
                        </a:rPr>
                        <a:t>Daily</a:t>
                      </a:r>
                      <a:endParaRPr sz="1400" b="0" i="0" u="none" strike="noStrike" cap="none" dirty="0">
                        <a:solidFill>
                          <a:schemeClr val="bg1">
                            <a:lumMod val="50000"/>
                          </a:schemeClr>
                        </a:solidFill>
                        <a:latin typeface="Arial" panose="020B0604020202020204" pitchFamily="34" charset="0"/>
                        <a:ea typeface="Calibri"/>
                        <a:cs typeface="Arial" panose="020B0604020202020204" pitchFamily="34" charset="0"/>
                        <a:sym typeface="Calibri"/>
                      </a:endParaRPr>
                    </a:p>
                  </a:txBody>
                  <a:tcPr marL="128030" marR="128030" marT="64015" marB="64015"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bl>
          </a:graphicData>
        </a:graphic>
      </p:graphicFrame>
      <p:sp>
        <p:nvSpPr>
          <p:cNvPr id="11" name="Google Shape;132;p2"/>
          <p:cNvSpPr/>
          <p:nvPr/>
        </p:nvSpPr>
        <p:spPr>
          <a:xfrm rot="10800000" flipH="1">
            <a:off x="-1" y="2364196"/>
            <a:ext cx="12801600" cy="101366"/>
          </a:xfrm>
          <a:prstGeom prst="rect">
            <a:avLst/>
          </a:prstGeom>
          <a:solidFill>
            <a:schemeClr val="bg2">
              <a:lumMod val="60000"/>
              <a:lumOff val="40000"/>
            </a:schemeClr>
          </a:solidFill>
          <a:ln>
            <a:noFill/>
          </a:ln>
        </p:spPr>
        <p:txBody>
          <a:bodyPr spcFirstLastPara="1" wrap="square" lIns="88625" tIns="44300" rIns="88625" bIns="44300" anchor="ctr" anchorCtr="0">
            <a:noAutofit/>
          </a:bodyPr>
          <a:lstStyle/>
          <a:p>
            <a:pPr marL="0" marR="0" lvl="0" indent="0" algn="ctr" rtl="0">
              <a:spcBef>
                <a:spcPts val="0"/>
              </a:spcBef>
              <a:spcAft>
                <a:spcPts val="0"/>
              </a:spcAft>
              <a:buNone/>
            </a:pPr>
            <a:endParaRPr sz="1745">
              <a:solidFill>
                <a:schemeClr val="lt1"/>
              </a:solidFill>
              <a:latin typeface="Arial"/>
              <a:ea typeface="Arial"/>
              <a:cs typeface="Arial"/>
              <a:sym typeface="Arial"/>
            </a:endParaRPr>
          </a:p>
        </p:txBody>
      </p:sp>
      <p:pic>
        <p:nvPicPr>
          <p:cNvPr id="12" name="Picture 4" descr="https://hub.diversey.com/hubfs/Global%20/IHG/DUO%20Logo%20IHG%20Diverse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501" y="332653"/>
            <a:ext cx="3456596" cy="807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8992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HG Luxury">
      <a:majorFont>
        <a:latin typeface="Graphik Regular"/>
        <a:ea typeface=""/>
        <a:cs typeface=""/>
      </a:majorFont>
      <a:minorFont>
        <a:latin typeface="Graphik Regula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6F97077C6F8D4A97C1820FC028A6AD" ma:contentTypeVersion="13" ma:contentTypeDescription="Create a new document." ma:contentTypeScope="" ma:versionID="ccec5ce03f774cff8f99b1321aab1635">
  <xsd:schema xmlns:xsd="http://www.w3.org/2001/XMLSchema" xmlns:xs="http://www.w3.org/2001/XMLSchema" xmlns:p="http://schemas.microsoft.com/office/2006/metadata/properties" xmlns:ns3="3cbc4421-34eb-4cce-b893-65810ef20bee" xmlns:ns4="69c13f9b-964c-4cad-a53b-d6d930216572" targetNamespace="http://schemas.microsoft.com/office/2006/metadata/properties" ma:root="true" ma:fieldsID="24730299bc1032c2837cd75876037643" ns3:_="" ns4:_="">
    <xsd:import namespace="3cbc4421-34eb-4cce-b893-65810ef20bee"/>
    <xsd:import namespace="69c13f9b-964c-4cad-a53b-d6d93021657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c4421-34eb-4cce-b893-65810ef20be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c13f9b-964c-4cad-a53b-d6d93021657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3F5754-F9A6-4DA7-9059-F86E9CA754EE}">
  <ds:schemaRefs>
    <ds:schemaRef ds:uri="http://schemas.microsoft.com/sharepoint/v3/contenttype/forms"/>
  </ds:schemaRefs>
</ds:datastoreItem>
</file>

<file path=customXml/itemProps2.xml><?xml version="1.0" encoding="utf-8"?>
<ds:datastoreItem xmlns:ds="http://schemas.openxmlformats.org/officeDocument/2006/customXml" ds:itemID="{C8366B99-B8EA-497B-8E90-56C02959B06D}">
  <ds:schemaRef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schemas.microsoft.com/office/2006/metadata/properties"/>
    <ds:schemaRef ds:uri="3cbc4421-34eb-4cce-b893-65810ef20bee"/>
    <ds:schemaRef ds:uri="http://purl.org/dc/elements/1.1/"/>
    <ds:schemaRef ds:uri="http://purl.org/dc/terms/"/>
    <ds:schemaRef ds:uri="69c13f9b-964c-4cad-a53b-d6d930216572"/>
    <ds:schemaRef ds:uri="http://www.w3.org/XML/1998/namespace"/>
  </ds:schemaRefs>
</ds:datastoreItem>
</file>

<file path=customXml/itemProps3.xml><?xml version="1.0" encoding="utf-8"?>
<ds:datastoreItem xmlns:ds="http://schemas.openxmlformats.org/officeDocument/2006/customXml" ds:itemID="{0D81CBF5-6F22-484B-8149-83091CFBDF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bc4421-34eb-4cce-b893-65810ef20bee"/>
    <ds:schemaRef ds:uri="69c13f9b-964c-4cad-a53b-d6d9302165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TotalTime>
  <Words>1704</Words>
  <Application>Microsoft Office PowerPoint</Application>
  <PresentationFormat>A3 Paper (297x420 mm)</PresentationFormat>
  <Paragraphs>247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Graphik Regular</vt:lpstr>
      <vt:lpstr>Noto Sans Symbols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Lefevre, Remi</dc:creator>
  <cp:lastModifiedBy>Dijk, Susanna</cp:lastModifiedBy>
  <cp:revision>66</cp:revision>
  <dcterms:created xsi:type="dcterms:W3CDTF">2020-04-29T14:18:26Z</dcterms:created>
  <dcterms:modified xsi:type="dcterms:W3CDTF">2022-04-21T11:53:18Z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0x0101001E6F97077C6F8D4A97C1820FC028A6AD</vt:lpwstr>
  </property>
</Properties>
</file>